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3" r:id="rId2"/>
  </p:sldMasterIdLst>
  <p:notesMasterIdLst>
    <p:notesMasterId r:id="rId4"/>
  </p:notesMasterIdLst>
  <p:handoutMasterIdLst>
    <p:handoutMasterId r:id="rId5"/>
  </p:handoutMasterIdLst>
  <p:sldIdLst>
    <p:sldId id="256" r:id="rId3"/>
  </p:sldIdLst>
  <p:sldSz cx="32735838" cy="43891200"/>
  <p:notesSz cx="6858000" cy="9144000"/>
  <p:defaultTextStyle>
    <a:defPPr>
      <a:defRPr lang="en-US"/>
    </a:defPPr>
    <a:lvl1pPr marL="0" algn="l" defTabSz="4507640" rtl="0" eaLnBrk="1" latinLnBrk="0" hangingPunct="1">
      <a:defRPr sz="8900" kern="1200">
        <a:solidFill>
          <a:schemeClr val="tx1"/>
        </a:solidFill>
        <a:latin typeface="+mn-lt"/>
        <a:ea typeface="+mn-ea"/>
        <a:cs typeface="+mn-cs"/>
      </a:defRPr>
    </a:lvl1pPr>
    <a:lvl2pPr marL="2253821" algn="l" defTabSz="4507640" rtl="0" eaLnBrk="1" latinLnBrk="0" hangingPunct="1">
      <a:defRPr sz="8900" kern="1200">
        <a:solidFill>
          <a:schemeClr val="tx1"/>
        </a:solidFill>
        <a:latin typeface="+mn-lt"/>
        <a:ea typeface="+mn-ea"/>
        <a:cs typeface="+mn-cs"/>
      </a:defRPr>
    </a:lvl2pPr>
    <a:lvl3pPr marL="4507640" algn="l" defTabSz="4507640" rtl="0" eaLnBrk="1" latinLnBrk="0" hangingPunct="1">
      <a:defRPr sz="8900" kern="1200">
        <a:solidFill>
          <a:schemeClr val="tx1"/>
        </a:solidFill>
        <a:latin typeface="+mn-lt"/>
        <a:ea typeface="+mn-ea"/>
        <a:cs typeface="+mn-cs"/>
      </a:defRPr>
    </a:lvl3pPr>
    <a:lvl4pPr marL="6761459" algn="l" defTabSz="4507640" rtl="0" eaLnBrk="1" latinLnBrk="0" hangingPunct="1">
      <a:defRPr sz="8900" kern="1200">
        <a:solidFill>
          <a:schemeClr val="tx1"/>
        </a:solidFill>
        <a:latin typeface="+mn-lt"/>
        <a:ea typeface="+mn-ea"/>
        <a:cs typeface="+mn-cs"/>
      </a:defRPr>
    </a:lvl4pPr>
    <a:lvl5pPr marL="9015279" algn="l" defTabSz="4507640" rtl="0" eaLnBrk="1" latinLnBrk="0" hangingPunct="1">
      <a:defRPr sz="8900" kern="1200">
        <a:solidFill>
          <a:schemeClr val="tx1"/>
        </a:solidFill>
        <a:latin typeface="+mn-lt"/>
        <a:ea typeface="+mn-ea"/>
        <a:cs typeface="+mn-cs"/>
      </a:defRPr>
    </a:lvl5pPr>
    <a:lvl6pPr marL="11269100" algn="l" defTabSz="4507640" rtl="0" eaLnBrk="1" latinLnBrk="0" hangingPunct="1">
      <a:defRPr sz="8900" kern="1200">
        <a:solidFill>
          <a:schemeClr val="tx1"/>
        </a:solidFill>
        <a:latin typeface="+mn-lt"/>
        <a:ea typeface="+mn-ea"/>
        <a:cs typeface="+mn-cs"/>
      </a:defRPr>
    </a:lvl6pPr>
    <a:lvl7pPr marL="13522921" algn="l" defTabSz="4507640" rtl="0" eaLnBrk="1" latinLnBrk="0" hangingPunct="1">
      <a:defRPr sz="8900" kern="1200">
        <a:solidFill>
          <a:schemeClr val="tx1"/>
        </a:solidFill>
        <a:latin typeface="+mn-lt"/>
        <a:ea typeface="+mn-ea"/>
        <a:cs typeface="+mn-cs"/>
      </a:defRPr>
    </a:lvl7pPr>
    <a:lvl8pPr marL="15776740" algn="l" defTabSz="4507640" rtl="0" eaLnBrk="1" latinLnBrk="0" hangingPunct="1">
      <a:defRPr sz="8900" kern="1200">
        <a:solidFill>
          <a:schemeClr val="tx1"/>
        </a:solidFill>
        <a:latin typeface="+mn-lt"/>
        <a:ea typeface="+mn-ea"/>
        <a:cs typeface="+mn-cs"/>
      </a:defRPr>
    </a:lvl8pPr>
    <a:lvl9pPr marL="18030561" algn="l" defTabSz="4507640" rtl="0" eaLnBrk="1" latinLnBrk="0" hangingPunct="1">
      <a:defRPr sz="8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425">
          <p15:clr>
            <a:srgbClr val="A4A3A4"/>
          </p15:clr>
        </p15:guide>
        <p15:guide id="2" orient="horz" pos="384">
          <p15:clr>
            <a:srgbClr val="A4A3A4"/>
          </p15:clr>
        </p15:guide>
        <p15:guide id="3" orient="horz" pos="26880">
          <p15:clr>
            <a:srgbClr val="A4A3A4"/>
          </p15:clr>
        </p15:guide>
        <p15:guide id="4" orient="horz">
          <p15:clr>
            <a:srgbClr val="A4A3A4"/>
          </p15:clr>
        </p15:guide>
        <p15:guide id="5" pos="434">
          <p15:clr>
            <a:srgbClr val="A4A3A4"/>
          </p15:clr>
        </p15:guide>
        <p15:guide id="6" pos="2019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59" autoAdjust="0"/>
    <p:restoredTop sz="94706" autoAdjust="0"/>
  </p:normalViewPr>
  <p:slideViewPr>
    <p:cSldViewPr snapToGrid="0" snapToObjects="1" showGuides="1">
      <p:cViewPr>
        <p:scale>
          <a:sx n="33" d="100"/>
          <a:sy n="33" d="100"/>
        </p:scale>
        <p:origin x="1061" y="-3653"/>
      </p:cViewPr>
      <p:guideLst>
        <p:guide orient="horz" pos="4425"/>
        <p:guide orient="horz" pos="384"/>
        <p:guide orient="horz" pos="26880"/>
        <p:guide orient="horz"/>
        <p:guide pos="434"/>
        <p:guide pos="2019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83" d="100"/>
          <a:sy n="83" d="100"/>
        </p:scale>
        <p:origin x="-273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5/15/2019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1716219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5/15/2019</a:t>
            </a:fld>
            <a:endParaRPr lang="en-US" dirty="0"/>
          </a:p>
        </p:txBody>
      </p:sp>
      <p:sp>
        <p:nvSpPr>
          <p:cNvPr id="4" name="Slide Image Placeholder 3"/>
          <p:cNvSpPr>
            <a:spLocks noGrp="1" noRot="1" noChangeAspect="1"/>
          </p:cNvSpPr>
          <p:nvPr>
            <p:ph type="sldImg" idx="2"/>
          </p:nvPr>
        </p:nvSpPr>
        <p:spPr>
          <a:xfrm>
            <a:off x="2151063" y="685800"/>
            <a:ext cx="255587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72068041"/>
      </p:ext>
    </p:extLst>
  </p:cSld>
  <p:clrMap bg1="lt1" tx1="dk1" bg2="lt2" tx2="dk2" accent1="accent1" accent2="accent2" accent3="accent3" accent4="accent4" accent5="accent5" accent6="accent6" hlink="hlink" folHlink="folHlink"/>
  <p:notesStyle>
    <a:lvl1pPr marL="0" algn="l" defTabSz="4507640" rtl="0" eaLnBrk="1" latinLnBrk="0" hangingPunct="1">
      <a:defRPr sz="6000" kern="1200">
        <a:solidFill>
          <a:schemeClr val="tx1"/>
        </a:solidFill>
        <a:latin typeface="+mn-lt"/>
        <a:ea typeface="+mn-ea"/>
        <a:cs typeface="+mn-cs"/>
      </a:defRPr>
    </a:lvl1pPr>
    <a:lvl2pPr marL="2253821" algn="l" defTabSz="4507640" rtl="0" eaLnBrk="1" latinLnBrk="0" hangingPunct="1">
      <a:defRPr sz="6000" kern="1200">
        <a:solidFill>
          <a:schemeClr val="tx1"/>
        </a:solidFill>
        <a:latin typeface="+mn-lt"/>
        <a:ea typeface="+mn-ea"/>
        <a:cs typeface="+mn-cs"/>
      </a:defRPr>
    </a:lvl2pPr>
    <a:lvl3pPr marL="4507640" algn="l" defTabSz="4507640" rtl="0" eaLnBrk="1" latinLnBrk="0" hangingPunct="1">
      <a:defRPr sz="6000" kern="1200">
        <a:solidFill>
          <a:schemeClr val="tx1"/>
        </a:solidFill>
        <a:latin typeface="+mn-lt"/>
        <a:ea typeface="+mn-ea"/>
        <a:cs typeface="+mn-cs"/>
      </a:defRPr>
    </a:lvl3pPr>
    <a:lvl4pPr marL="6761459" algn="l" defTabSz="4507640" rtl="0" eaLnBrk="1" latinLnBrk="0" hangingPunct="1">
      <a:defRPr sz="6000" kern="1200">
        <a:solidFill>
          <a:schemeClr val="tx1"/>
        </a:solidFill>
        <a:latin typeface="+mn-lt"/>
        <a:ea typeface="+mn-ea"/>
        <a:cs typeface="+mn-cs"/>
      </a:defRPr>
    </a:lvl4pPr>
    <a:lvl5pPr marL="9015279" algn="l" defTabSz="4507640" rtl="0" eaLnBrk="1" latinLnBrk="0" hangingPunct="1">
      <a:defRPr sz="6000" kern="1200">
        <a:solidFill>
          <a:schemeClr val="tx1"/>
        </a:solidFill>
        <a:latin typeface="+mn-lt"/>
        <a:ea typeface="+mn-ea"/>
        <a:cs typeface="+mn-cs"/>
      </a:defRPr>
    </a:lvl5pPr>
    <a:lvl6pPr marL="11269100" algn="l" defTabSz="4507640" rtl="0" eaLnBrk="1" latinLnBrk="0" hangingPunct="1">
      <a:defRPr sz="6000" kern="1200">
        <a:solidFill>
          <a:schemeClr val="tx1"/>
        </a:solidFill>
        <a:latin typeface="+mn-lt"/>
        <a:ea typeface="+mn-ea"/>
        <a:cs typeface="+mn-cs"/>
      </a:defRPr>
    </a:lvl6pPr>
    <a:lvl7pPr marL="13522921" algn="l" defTabSz="4507640" rtl="0" eaLnBrk="1" latinLnBrk="0" hangingPunct="1">
      <a:defRPr sz="6000" kern="1200">
        <a:solidFill>
          <a:schemeClr val="tx1"/>
        </a:solidFill>
        <a:latin typeface="+mn-lt"/>
        <a:ea typeface="+mn-ea"/>
        <a:cs typeface="+mn-cs"/>
      </a:defRPr>
    </a:lvl7pPr>
    <a:lvl8pPr marL="15776740" algn="l" defTabSz="4507640" rtl="0" eaLnBrk="1" latinLnBrk="0" hangingPunct="1">
      <a:defRPr sz="6000" kern="1200">
        <a:solidFill>
          <a:schemeClr val="tx1"/>
        </a:solidFill>
        <a:latin typeface="+mn-lt"/>
        <a:ea typeface="+mn-ea"/>
        <a:cs typeface="+mn-cs"/>
      </a:defRPr>
    </a:lvl8pPr>
    <a:lvl9pPr marL="18030561" algn="l" defTabSz="4507640" rtl="0" eaLnBrk="1" latinLnBrk="0" hangingPunct="1">
      <a:defRPr sz="6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extLst>
      <p:ext uri="{BB962C8B-B14F-4D97-AF65-F5344CB8AC3E}">
        <p14:creationId xmlns:p14="http://schemas.microsoft.com/office/powerpoint/2010/main" val="2682429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74382" y="7778684"/>
            <a:ext cx="15461320"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687921" y="7020986"/>
            <a:ext cx="15449116"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687918" y="18950018"/>
            <a:ext cx="15452891"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edit)  OBJECTIVES</a:t>
            </a:r>
            <a:endParaRPr lang="en-US" dirty="0"/>
          </a:p>
        </p:txBody>
      </p:sp>
      <p:sp>
        <p:nvSpPr>
          <p:cNvPr id="25" name="Text Placeholder 5"/>
          <p:cNvSpPr>
            <a:spLocks noGrp="1"/>
          </p:cNvSpPr>
          <p:nvPr>
            <p:ph type="body" sz="quarter" idx="25" hasCustomPrompt="1"/>
          </p:nvPr>
        </p:nvSpPr>
        <p:spPr>
          <a:xfrm>
            <a:off x="16601174" y="7020986"/>
            <a:ext cx="15448916"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16601174" y="7778684"/>
            <a:ext cx="15448916"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16601174" y="18973169"/>
            <a:ext cx="15444672"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16595253" y="19786605"/>
            <a:ext cx="15450592"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16613149" y="34239202"/>
            <a:ext cx="15436940"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16601174" y="35073147"/>
            <a:ext cx="15444672"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674381" y="19765363"/>
            <a:ext cx="15462655"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Type in or paste your text here</a:t>
            </a:r>
            <a:endParaRPr lang="en-US" dirty="0"/>
          </a:p>
        </p:txBody>
      </p:sp>
      <p:sp>
        <p:nvSpPr>
          <p:cNvPr id="76" name="Text Placeholder 76"/>
          <p:cNvSpPr>
            <a:spLocks noGrp="1"/>
          </p:cNvSpPr>
          <p:nvPr>
            <p:ph type="body" sz="quarter" idx="150" hasCustomPrompt="1"/>
          </p:nvPr>
        </p:nvSpPr>
        <p:spPr>
          <a:xfrm>
            <a:off x="4446588" y="4984270"/>
            <a:ext cx="23842662" cy="1280160"/>
          </a:xfrm>
          <a:prstGeom prst="rect">
            <a:avLst/>
          </a:prstGeom>
        </p:spPr>
        <p:txBody>
          <a:bodyPr>
            <a:normAutofit/>
          </a:bodyPr>
          <a:lstStyle>
            <a:lvl1pPr marL="0" indent="0" algn="ctr">
              <a:buFontTx/>
              <a:buNone/>
              <a:defRPr sz="6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9" name="Text Placeholder 76"/>
          <p:cNvSpPr>
            <a:spLocks noGrp="1"/>
          </p:cNvSpPr>
          <p:nvPr>
            <p:ph type="body" sz="quarter" idx="151" hasCustomPrompt="1"/>
          </p:nvPr>
        </p:nvSpPr>
        <p:spPr>
          <a:xfrm>
            <a:off x="4446588" y="2961160"/>
            <a:ext cx="23842662" cy="1915640"/>
          </a:xfrm>
          <a:prstGeom prst="rect">
            <a:avLst/>
          </a:prstGeom>
        </p:spPr>
        <p:txBody>
          <a:bodyPr anchor="t" anchorCtr="1">
            <a:normAutofit/>
          </a:bodyPr>
          <a:lstStyle>
            <a:lvl1pPr marL="0" indent="0" algn="ctr">
              <a:buFontTx/>
              <a:buNone/>
              <a:defRPr sz="9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80" name="Text Placeholder 76"/>
          <p:cNvSpPr>
            <a:spLocks noGrp="1"/>
          </p:cNvSpPr>
          <p:nvPr>
            <p:ph type="body" sz="quarter" idx="153" hasCustomPrompt="1"/>
          </p:nvPr>
        </p:nvSpPr>
        <p:spPr>
          <a:xfrm>
            <a:off x="4446588" y="580236"/>
            <a:ext cx="23842662" cy="2380923"/>
          </a:xfrm>
          <a:prstGeom prst="rect">
            <a:avLst/>
          </a:prstGeom>
        </p:spPr>
        <p:txBody>
          <a:bodyPr anchor="t" anchorCtr="1">
            <a:normAutofit/>
          </a:bodyPr>
          <a:lstStyle>
            <a:lvl1pPr marL="0" indent="0" algn="ctr">
              <a:buFontTx/>
              <a:buNone/>
              <a:defRPr sz="13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74381" y="7834426"/>
            <a:ext cx="7500779"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687921" y="7020986"/>
            <a:ext cx="7494860" cy="820596"/>
          </a:xfrm>
          <a:prstGeom prst="rect">
            <a:avLst/>
          </a:prstGeom>
          <a:noFill/>
        </p:spPr>
        <p:txBody>
          <a:bodyPr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add) ABSTRACT</a:t>
            </a:r>
            <a:endParaRPr lang="en-US" dirty="0"/>
          </a:p>
        </p:txBody>
      </p:sp>
      <p:sp>
        <p:nvSpPr>
          <p:cNvPr id="19" name="Text Placeholder 3"/>
          <p:cNvSpPr>
            <a:spLocks noGrp="1"/>
          </p:cNvSpPr>
          <p:nvPr>
            <p:ph type="body" sz="quarter" idx="19" hasCustomPrompt="1"/>
          </p:nvPr>
        </p:nvSpPr>
        <p:spPr>
          <a:xfrm>
            <a:off x="673195" y="19720646"/>
            <a:ext cx="7501962"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687919" y="18950018"/>
            <a:ext cx="7496042"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8642178" y="7823842"/>
            <a:ext cx="15453852"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8642178" y="7020986"/>
            <a:ext cx="15453853"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8642178" y="28913099"/>
            <a:ext cx="15453853"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8642178" y="28099663"/>
            <a:ext cx="15453853"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4556614" y="7020986"/>
            <a:ext cx="7493473"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4556614" y="7834426"/>
            <a:ext cx="7493473"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24552370" y="19030319"/>
            <a:ext cx="7493473"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4600426" y="19843755"/>
            <a:ext cx="7439087"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24556614" y="34857447"/>
            <a:ext cx="7493473" cy="820596"/>
          </a:xfrm>
          <a:prstGeom prst="rect">
            <a:avLst/>
          </a:prstGeom>
          <a:noFill/>
        </p:spPr>
        <p:txBody>
          <a:bodyPr wrap="square" lIns="93910" tIns="93910" rIns="93910" bIns="93910" anchor="ctr" anchorCtr="0">
            <a:spAutoFit/>
          </a:bodyPr>
          <a:lstStyle>
            <a:lvl1pPr marL="0" indent="0" algn="ctr">
              <a:buNone/>
              <a:defRPr sz="4100" b="1" u="sng" baseline="0">
                <a:solidFill>
                  <a:schemeClr val="accent5">
                    <a:lumMod val="50000"/>
                  </a:schemeClr>
                </a:solidFill>
              </a:defRPr>
            </a:lvl1pPr>
          </a:lstStyle>
          <a:p>
            <a:pPr lvl="0"/>
            <a:r>
              <a:rPr lang="en-US" dirty="0" smtClean="0"/>
              <a:t>(click to add) CONTACT</a:t>
            </a:r>
            <a:endParaRPr lang="en-US" dirty="0"/>
          </a:p>
        </p:txBody>
      </p:sp>
      <p:sp>
        <p:nvSpPr>
          <p:cNvPr id="30" name="Text Placeholder 3"/>
          <p:cNvSpPr>
            <a:spLocks noGrp="1"/>
          </p:cNvSpPr>
          <p:nvPr>
            <p:ph type="body" sz="quarter" idx="30" hasCustomPrompt="1"/>
          </p:nvPr>
        </p:nvSpPr>
        <p:spPr>
          <a:xfrm>
            <a:off x="24542285" y="35690749"/>
            <a:ext cx="7497227" cy="920409"/>
          </a:xfrm>
          <a:prstGeom prst="rect">
            <a:avLst/>
          </a:prstGeom>
        </p:spPr>
        <p:txBody>
          <a:bodyPr wrap="square" lIns="234774" tIns="234774" rIns="234774" bIns="234774">
            <a:spAutoFit/>
          </a:bodyPr>
          <a:lstStyle>
            <a:lvl1pPr marL="0" indent="0">
              <a:buNone/>
              <a:defRPr sz="2900">
                <a:solidFill>
                  <a:schemeClr val="accent5">
                    <a:lumMod val="50000"/>
                  </a:schemeClr>
                </a:solidFill>
                <a:latin typeface="Trebuchet MS" pitchFamily="34" charset="0"/>
              </a:defRPr>
            </a:lvl1pPr>
            <a:lvl2pPr marL="1526024" indent="-586932">
              <a:defRPr sz="2600">
                <a:latin typeface="Trebuchet MS" pitchFamily="34" charset="0"/>
              </a:defRPr>
            </a:lvl2pPr>
            <a:lvl3pPr marL="2112956" indent="-586932">
              <a:defRPr sz="2600">
                <a:latin typeface="Trebuchet MS" pitchFamily="34" charset="0"/>
              </a:defRPr>
            </a:lvl3pPr>
            <a:lvl4pPr marL="2758582" indent="-645626">
              <a:defRPr sz="2600">
                <a:latin typeface="Trebuchet MS" pitchFamily="34" charset="0"/>
              </a:defRPr>
            </a:lvl4pPr>
            <a:lvl5pPr marL="3228128" indent="-469546">
              <a:defRPr sz="2600">
                <a:latin typeface="Trebuchet MS" pitchFamily="34" charset="0"/>
              </a:defRPr>
            </a:lvl5pPr>
          </a:lstStyle>
          <a:p>
            <a:pPr lvl="0"/>
            <a:r>
              <a:rPr lang="en-US" dirty="0" smtClean="0"/>
              <a:t>Enter your text here</a:t>
            </a:r>
            <a:endParaRPr lang="en-US" dirty="0"/>
          </a:p>
        </p:txBody>
      </p:sp>
      <p:sp>
        <p:nvSpPr>
          <p:cNvPr id="84" name="Text Placeholder 76"/>
          <p:cNvSpPr>
            <a:spLocks noGrp="1"/>
          </p:cNvSpPr>
          <p:nvPr>
            <p:ph type="body" sz="quarter" idx="150" hasCustomPrompt="1"/>
          </p:nvPr>
        </p:nvSpPr>
        <p:spPr>
          <a:xfrm>
            <a:off x="4446588" y="4984270"/>
            <a:ext cx="23842662" cy="1280160"/>
          </a:xfrm>
          <a:prstGeom prst="rect">
            <a:avLst/>
          </a:prstGeom>
        </p:spPr>
        <p:txBody>
          <a:bodyPr>
            <a:normAutofit/>
          </a:bodyPr>
          <a:lstStyle>
            <a:lvl1pPr marL="0" indent="0" algn="ctr">
              <a:buFontTx/>
              <a:buNone/>
              <a:defRPr sz="6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85" name="Text Placeholder 76"/>
          <p:cNvSpPr>
            <a:spLocks noGrp="1"/>
          </p:cNvSpPr>
          <p:nvPr>
            <p:ph type="body" sz="quarter" idx="151" hasCustomPrompt="1"/>
          </p:nvPr>
        </p:nvSpPr>
        <p:spPr>
          <a:xfrm>
            <a:off x="4446588" y="2961160"/>
            <a:ext cx="23842662" cy="1915640"/>
          </a:xfrm>
          <a:prstGeom prst="rect">
            <a:avLst/>
          </a:prstGeom>
        </p:spPr>
        <p:txBody>
          <a:bodyPr anchor="t" anchorCtr="1">
            <a:normAutofit/>
          </a:bodyPr>
          <a:lstStyle>
            <a:lvl1pPr marL="0" indent="0" algn="ctr">
              <a:buFontTx/>
              <a:buNone/>
              <a:defRPr sz="96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86" name="Text Placeholder 76"/>
          <p:cNvSpPr>
            <a:spLocks noGrp="1"/>
          </p:cNvSpPr>
          <p:nvPr>
            <p:ph type="body" sz="quarter" idx="178" hasCustomPrompt="1"/>
          </p:nvPr>
        </p:nvSpPr>
        <p:spPr>
          <a:xfrm>
            <a:off x="4446588" y="580236"/>
            <a:ext cx="23842662" cy="2380923"/>
          </a:xfrm>
          <a:prstGeom prst="rect">
            <a:avLst/>
          </a:prstGeom>
        </p:spPr>
        <p:txBody>
          <a:bodyPr anchor="t" anchorCtr="1">
            <a:noAutofit/>
          </a:bodyPr>
          <a:lstStyle>
            <a:lvl1pPr marL="0" indent="0" algn="ctr">
              <a:buFontTx/>
              <a:buNone/>
              <a:defRPr sz="13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3.wmf"/><Relationship Id="rId18" Type="http://schemas.openxmlformats.org/officeDocument/2006/relationships/image" Target="../media/image10.jpeg"/><Relationship Id="rId3" Type="http://schemas.openxmlformats.org/officeDocument/2006/relationships/vmlDrawing" Target="../drawings/vmlDrawing1.vml"/><Relationship Id="rId7" Type="http://schemas.openxmlformats.org/officeDocument/2006/relationships/image" Target="../media/image8.png"/><Relationship Id="rId12" Type="http://schemas.openxmlformats.org/officeDocument/2006/relationships/oleObject" Target="../embeddings/oleObject3.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1.xml"/><Relationship Id="rId16" Type="http://schemas.openxmlformats.org/officeDocument/2006/relationships/image" Target="../media/image4.wmf"/><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2.wmf"/><Relationship Id="rId5" Type="http://schemas.openxmlformats.org/officeDocument/2006/relationships/image" Target="../media/image6.png"/><Relationship Id="rId15" Type="http://schemas.openxmlformats.org/officeDocument/2006/relationships/oleObject" Target="../embeddings/oleObject4.bin"/><Relationship Id="rId10" Type="http://schemas.openxmlformats.org/officeDocument/2006/relationships/oleObject" Target="../embeddings/oleObject2.bin"/><Relationship Id="rId4" Type="http://schemas.openxmlformats.org/officeDocument/2006/relationships/image" Target="../media/image5.png"/><Relationship Id="rId9" Type="http://schemas.openxmlformats.org/officeDocument/2006/relationships/image" Target="../media/image1.wmf"/><Relationship Id="rId14" Type="http://schemas.openxmlformats.org/officeDocument/2006/relationships/image" Target="../media/image9.png"/></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3.wmf"/><Relationship Id="rId18" Type="http://schemas.openxmlformats.org/officeDocument/2006/relationships/image" Target="../media/image10.jpeg"/><Relationship Id="rId3" Type="http://schemas.openxmlformats.org/officeDocument/2006/relationships/vmlDrawing" Target="../drawings/vmlDrawing2.vml"/><Relationship Id="rId7" Type="http://schemas.openxmlformats.org/officeDocument/2006/relationships/image" Target="../media/image8.png"/><Relationship Id="rId12" Type="http://schemas.openxmlformats.org/officeDocument/2006/relationships/oleObject" Target="../embeddings/oleObject7.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2.xml"/><Relationship Id="rId16" Type="http://schemas.openxmlformats.org/officeDocument/2006/relationships/image" Target="../media/image4.wmf"/><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2.wmf"/><Relationship Id="rId5" Type="http://schemas.openxmlformats.org/officeDocument/2006/relationships/image" Target="../media/image6.png"/><Relationship Id="rId15" Type="http://schemas.openxmlformats.org/officeDocument/2006/relationships/oleObject" Target="../embeddings/oleObject8.bin"/><Relationship Id="rId10" Type="http://schemas.openxmlformats.org/officeDocument/2006/relationships/oleObject" Target="../embeddings/oleObject6.bin"/><Relationship Id="rId4" Type="http://schemas.openxmlformats.org/officeDocument/2006/relationships/image" Target="../media/image5.png"/><Relationship Id="rId9" Type="http://schemas.openxmlformats.org/officeDocument/2006/relationships/image" Target="../media/image1.wmf"/><Relationship Id="rId1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50000">
              <a:schemeClr val="accent5">
                <a:lumMod val="60000"/>
                <a:lumOff val="4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32735838" cy="6400800"/>
          </a:xfrm>
          <a:prstGeom prst="rect">
            <a:avLst/>
          </a:prstGeom>
          <a:solidFill>
            <a:schemeClr val="accent5">
              <a:lumMod val="75000"/>
            </a:schemeClr>
          </a:solidFill>
          <a:ln w="9525">
            <a:solidFill>
              <a:schemeClr val="tx1"/>
            </a:solidFill>
            <a:miter lim="800000"/>
            <a:headEnd/>
            <a:tailEnd/>
          </a:ln>
          <a:effectLst/>
        </p:spPr>
        <p:txBody>
          <a:bodyPr wrap="none" lIns="93910" tIns="46954" rIns="93910" bIns="46954" anchor="ctr"/>
          <a:lstStyle/>
          <a:p>
            <a:pPr>
              <a:defRPr/>
            </a:pPr>
            <a:endParaRPr lang="en-US" dirty="0"/>
          </a:p>
        </p:txBody>
      </p:sp>
      <p:sp>
        <p:nvSpPr>
          <p:cNvPr id="9" name="Rectangle 9"/>
          <p:cNvSpPr>
            <a:spLocks noChangeArrowheads="1"/>
          </p:cNvSpPr>
          <p:nvPr/>
        </p:nvSpPr>
        <p:spPr bwMode="auto">
          <a:xfrm>
            <a:off x="0" y="6407153"/>
            <a:ext cx="32735838" cy="203199"/>
          </a:xfrm>
          <a:prstGeom prst="rect">
            <a:avLst/>
          </a:prstGeom>
          <a:solidFill>
            <a:schemeClr val="accent5">
              <a:lumMod val="50000"/>
            </a:schemeClr>
          </a:solidFill>
          <a:ln w="152400">
            <a:noFill/>
            <a:miter lim="800000"/>
            <a:headEnd/>
            <a:tailEnd/>
          </a:ln>
          <a:effectLst/>
        </p:spPr>
        <p:txBody>
          <a:bodyPr wrap="none" lIns="93910" tIns="46954" rIns="93910" bIns="46954" anchor="ctr"/>
          <a:lstStyle/>
          <a:p>
            <a:pPr>
              <a:defRPr/>
            </a:pPr>
            <a:endParaRPr lang="en-US" dirty="0"/>
          </a:p>
        </p:txBody>
      </p:sp>
      <p:sp>
        <p:nvSpPr>
          <p:cNvPr id="10" name="Text Box 14"/>
          <p:cNvSpPr txBox="1">
            <a:spLocks noChangeArrowheads="1"/>
          </p:cNvSpPr>
          <p:nvPr/>
        </p:nvSpPr>
        <p:spPr bwMode="auto">
          <a:xfrm>
            <a:off x="1320570" y="42976803"/>
            <a:ext cx="2498955" cy="339312"/>
          </a:xfrm>
          <a:prstGeom prst="rect">
            <a:avLst/>
          </a:prstGeom>
          <a:noFill/>
          <a:ln w="9525">
            <a:noFill/>
            <a:miter lim="800000"/>
            <a:headEnd/>
            <a:tailEnd/>
          </a:ln>
          <a:effectLst/>
        </p:spPr>
        <p:txBody>
          <a:bodyPr wrap="square" lIns="93732" tIns="46857" rIns="93732" bIns="46857">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16" name="Rectangle 33"/>
          <p:cNvSpPr>
            <a:spLocks noChangeArrowheads="1"/>
          </p:cNvSpPr>
          <p:nvPr/>
        </p:nvSpPr>
        <p:spPr bwMode="auto">
          <a:xfrm>
            <a:off x="687918" y="7002448"/>
            <a:ext cx="15452670" cy="35661600"/>
          </a:xfrm>
          <a:prstGeom prst="roundRect">
            <a:avLst>
              <a:gd name="adj" fmla="val 4092"/>
            </a:avLst>
          </a:prstGeom>
          <a:gradFill flip="none" rotWithShape="1">
            <a:gsLst>
              <a:gs pos="0">
                <a:schemeClr val="accent1">
                  <a:tint val="66000"/>
                  <a:satMod val="160000"/>
                </a:schemeClr>
              </a:gs>
              <a:gs pos="0">
                <a:srgbClr val="CDD2DE"/>
              </a:gs>
              <a:gs pos="100000">
                <a:srgbClr val="F3F5FA"/>
              </a:gs>
            </a:gsLst>
            <a:lin ang="16200000" scaled="1"/>
            <a:tileRect/>
          </a:gradFill>
          <a:ln w="9525">
            <a:solidFill>
              <a:schemeClr val="tx2"/>
            </a:solidFill>
            <a:miter lim="800000"/>
            <a:headEnd/>
            <a:tailEnd/>
          </a:ln>
          <a:effectLst/>
        </p:spPr>
        <p:txBody>
          <a:bodyPr wrap="none" lIns="93910" tIns="46954" rIns="93910" bIns="46954" anchor="ctr"/>
          <a:lstStyle/>
          <a:p>
            <a:pPr>
              <a:defRPr/>
            </a:pPr>
            <a:endParaRPr lang="en-US" dirty="0"/>
          </a:p>
        </p:txBody>
      </p:sp>
      <p:sp>
        <p:nvSpPr>
          <p:cNvPr id="21" name="Rectangle 33"/>
          <p:cNvSpPr>
            <a:spLocks noChangeArrowheads="1"/>
          </p:cNvSpPr>
          <p:nvPr userDrawn="1"/>
        </p:nvSpPr>
        <p:spPr bwMode="auto">
          <a:xfrm>
            <a:off x="16598955" y="7002448"/>
            <a:ext cx="15452670" cy="35661600"/>
          </a:xfrm>
          <a:prstGeom prst="roundRect">
            <a:avLst>
              <a:gd name="adj" fmla="val 4092"/>
            </a:avLst>
          </a:prstGeom>
          <a:gradFill>
            <a:gsLst>
              <a:gs pos="0">
                <a:schemeClr val="accent1">
                  <a:tint val="66000"/>
                  <a:satMod val="160000"/>
                </a:schemeClr>
              </a:gs>
              <a:gs pos="0">
                <a:srgbClr val="CDD2DE"/>
              </a:gs>
              <a:gs pos="100000">
                <a:srgbClr val="F3F5FA"/>
              </a:gs>
            </a:gsLst>
            <a:lin ang="16200000" scaled="1"/>
          </a:gradFill>
          <a:ln w="9525">
            <a:solidFill>
              <a:schemeClr val="tx2"/>
            </a:solidFill>
            <a:miter lim="800000"/>
            <a:headEnd/>
            <a:tailEnd/>
          </a:ln>
          <a:effectLst/>
        </p:spPr>
        <p:txBody>
          <a:bodyPr wrap="none" lIns="93910" tIns="46954" rIns="93910" bIns="46954" anchor="ctr"/>
          <a:lstStyle/>
          <a:p>
            <a:pPr>
              <a:defRPr/>
            </a:pPr>
            <a:endParaRPr lang="en-US" dirty="0"/>
          </a:p>
        </p:txBody>
      </p:sp>
      <p:grpSp>
        <p:nvGrpSpPr>
          <p:cNvPr id="122" name="Group 121"/>
          <p:cNvGrpSpPr/>
          <p:nvPr userDrawn="1"/>
        </p:nvGrpSpPr>
        <p:grpSpPr>
          <a:xfrm>
            <a:off x="-12696395" y="-48127"/>
            <a:ext cx="12297567" cy="43939327"/>
            <a:chOff x="-11259590" y="-1"/>
            <a:chExt cx="11053266" cy="39493430"/>
          </a:xfrm>
        </p:grpSpPr>
        <p:sp>
          <p:nvSpPr>
            <p:cNvPr id="123" name="Rectangle 122"/>
            <p:cNvSpPr/>
            <p:nvPr/>
          </p:nvSpPr>
          <p:spPr>
            <a:xfrm>
              <a:off x="-11216136" y="-1"/>
              <a:ext cx="11009812" cy="3949343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4000" b="1" spc="0" dirty="0" smtClean="0">
                  <a:solidFill>
                    <a:srgbClr val="FF0000"/>
                  </a:solidFill>
                  <a:latin typeface="Trebuchet MS" pitchFamily="34" charset="0"/>
                </a:rPr>
                <a:t>(—THIS SIDEBAR DOES NOT PRINT—)</a:t>
              </a:r>
              <a:endParaRPr lang="en-US" sz="4000" b="1" spc="600" dirty="0" smtClean="0">
                <a:solidFill>
                  <a:schemeClr val="bg1"/>
                </a:solidFill>
                <a:latin typeface="Trebuchet MS" pitchFamily="34" charset="0"/>
              </a:endParaRPr>
            </a:p>
            <a:p>
              <a:pPr algn="ctr"/>
              <a:r>
                <a:rPr lang="en-US" sz="4800" b="1" spc="600" dirty="0" smtClean="0">
                  <a:solidFill>
                    <a:schemeClr val="bg1"/>
                  </a:solidFill>
                  <a:latin typeface="Trebuchet MS" pitchFamily="34" charset="0"/>
                </a:rPr>
                <a:t>DESIGN</a:t>
              </a:r>
              <a:r>
                <a:rPr lang="en-US" sz="4800" b="1" spc="600" baseline="0" dirty="0" smtClean="0">
                  <a:solidFill>
                    <a:schemeClr val="bg1"/>
                  </a:solidFill>
                  <a:latin typeface="Trebuchet MS" pitchFamily="34" charset="0"/>
                </a:rPr>
                <a:t> </a:t>
              </a:r>
              <a:r>
                <a:rPr lang="en-US" sz="4800" b="1" spc="600" dirty="0" smtClean="0">
                  <a:solidFill>
                    <a:schemeClr val="bg1"/>
                  </a:solidFill>
                  <a:latin typeface="Trebuchet MS" pitchFamily="34" charset="0"/>
                </a:rPr>
                <a:t>GUIDE</a:t>
              </a:r>
            </a:p>
            <a:p>
              <a:pPr algn="ctr"/>
              <a:endParaRPr lang="en-US" sz="3600" b="1" dirty="0" smtClean="0">
                <a:latin typeface="Trebuchet MS" pitchFamily="34" charset="0"/>
              </a:endParaRPr>
            </a:p>
            <a:p>
              <a:pPr defTabSz="3765639"/>
              <a:r>
                <a:rPr lang="en-US" sz="3600" i="0" dirty="0" smtClean="0">
                  <a:latin typeface="Trebuchet MS" pitchFamily="34" charset="0"/>
                </a:rPr>
                <a:t>This PowerPoint</a:t>
              </a:r>
              <a:r>
                <a:rPr lang="en-US" sz="3600" i="0" baseline="0" dirty="0" smtClean="0">
                  <a:latin typeface="Trebuchet MS" pitchFamily="34" charset="0"/>
                </a:rPr>
                <a:t> </a:t>
              </a:r>
              <a:r>
                <a:rPr lang="en-US" sz="3600" i="0" dirty="0" smtClean="0">
                  <a:latin typeface="Trebuchet MS" pitchFamily="34" charset="0"/>
                </a:rPr>
                <a:t>2007 template produces</a:t>
              </a:r>
              <a:r>
                <a:rPr lang="en-US" sz="3600" i="0" baseline="0" dirty="0" smtClean="0">
                  <a:latin typeface="Trebuchet MS" pitchFamily="34" charset="0"/>
                </a:rPr>
                <a:t> </a:t>
              </a:r>
              <a:r>
                <a:rPr lang="en-US" sz="3600" i="0" dirty="0" smtClean="0">
                  <a:latin typeface="Trebuchet MS" pitchFamily="34" charset="0"/>
                </a:rPr>
                <a:t>a 91cmx122cm presentation poster. </a:t>
              </a:r>
              <a:r>
                <a:rPr lang="en-US" sz="3600" dirty="0" smtClean="0">
                  <a:latin typeface="Trebuchet MS" pitchFamily="34" charset="0"/>
                </a:rPr>
                <a:t>You</a:t>
              </a:r>
              <a:r>
                <a:rPr lang="en-US" sz="3600" baseline="0" dirty="0" smtClean="0">
                  <a:latin typeface="Trebuchet MS" pitchFamily="34" charset="0"/>
                </a:rPr>
                <a:t> can u</a:t>
              </a:r>
              <a:r>
                <a:rPr lang="en-US" sz="3600" dirty="0" smtClean="0">
                  <a:latin typeface="Trebuchet MS" pitchFamily="34" charset="0"/>
                </a:rPr>
                <a:t>se</a:t>
              </a:r>
              <a:r>
                <a:rPr lang="en-US" sz="3600" baseline="0" dirty="0" smtClean="0">
                  <a:latin typeface="Trebuchet MS" pitchFamily="34" charset="0"/>
                </a:rPr>
                <a:t> it to create your research poster and </a:t>
              </a:r>
              <a:r>
                <a:rPr lang="en-US" sz="3600" dirty="0" smtClean="0">
                  <a:latin typeface="Trebuchet MS" pitchFamily="34" charset="0"/>
                </a:rPr>
                <a:t>save valuable time placing titles, subtitles,</a:t>
              </a:r>
              <a:r>
                <a:rPr lang="en-US" sz="3600" baseline="0" dirty="0" smtClean="0">
                  <a:latin typeface="Trebuchet MS" pitchFamily="34" charset="0"/>
                </a:rPr>
                <a:t> text, and graphics</a:t>
              </a:r>
              <a:r>
                <a:rPr lang="en-US" sz="3600" dirty="0" smtClean="0">
                  <a:latin typeface="Trebuchet MS" pitchFamily="34" charset="0"/>
                </a:rPr>
                <a:t>. </a:t>
              </a:r>
            </a:p>
            <a:p>
              <a:pPr defTabSz="3765639"/>
              <a:endParaRPr lang="en-US" sz="3600" dirty="0" smtClean="0">
                <a:latin typeface="Trebuchet MS" pitchFamily="34" charset="0"/>
              </a:endParaRPr>
            </a:p>
            <a:p>
              <a:pPr defTabSz="4389219"/>
              <a:r>
                <a:rPr lang="en-US" sz="36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3600" b="1" dirty="0" smtClean="0">
                  <a:solidFill>
                    <a:srgbClr val="FFC000"/>
                  </a:solidFill>
                  <a:latin typeface="Trebuchet MS" pitchFamily="34" charset="0"/>
                </a:rPr>
                <a:t>PosterPresentations.com</a:t>
              </a:r>
              <a:r>
                <a:rPr lang="en-US" sz="3600" b="1" dirty="0" smtClean="0">
                  <a:solidFill>
                    <a:schemeClr val="bg1"/>
                  </a:solidFill>
                  <a:latin typeface="Trebuchet MS" pitchFamily="34" charset="0"/>
                </a:rPr>
                <a:t> </a:t>
              </a:r>
              <a:r>
                <a:rPr lang="en-US" sz="3600" dirty="0" smtClean="0">
                  <a:solidFill>
                    <a:schemeClr val="bg1"/>
                  </a:solidFill>
                  <a:latin typeface="Trebuchet MS" pitchFamily="34" charset="0"/>
                </a:rPr>
                <a:t>and click on HELP DESK.</a:t>
              </a:r>
            </a:p>
            <a:p>
              <a:pPr defTabSz="4389219"/>
              <a:endParaRPr lang="en-US" sz="3600" dirty="0" smtClean="0">
                <a:latin typeface="Trebuchet MS" pitchFamily="34" charset="0"/>
              </a:endParaRPr>
            </a:p>
            <a:p>
              <a:pPr defTabSz="4389219"/>
              <a:r>
                <a:rPr lang="en-US" sz="3600" dirty="0" smtClean="0">
                  <a:solidFill>
                    <a:schemeClr val="bg1"/>
                  </a:solidFill>
                  <a:latin typeface="Trebuchet MS" pitchFamily="34" charset="0"/>
                </a:rPr>
                <a:t>When</a:t>
              </a:r>
              <a:r>
                <a:rPr lang="en-US" sz="3600" baseline="0" dirty="0" smtClean="0">
                  <a:solidFill>
                    <a:schemeClr val="bg1"/>
                  </a:solidFill>
                  <a:latin typeface="Trebuchet MS" pitchFamily="34" charset="0"/>
                </a:rPr>
                <a:t> you are ready to print your poster</a:t>
              </a:r>
              <a:r>
                <a:rPr lang="en-US" sz="3600" dirty="0" smtClean="0">
                  <a:solidFill>
                    <a:schemeClr val="bg1"/>
                  </a:solidFill>
                  <a:latin typeface="Trebuchet MS" pitchFamily="34" charset="0"/>
                </a:rPr>
                <a:t>,</a:t>
              </a:r>
              <a:r>
                <a:rPr lang="en-US" sz="3600" baseline="0" dirty="0" smtClean="0">
                  <a:solidFill>
                    <a:schemeClr val="bg1"/>
                  </a:solidFill>
                  <a:latin typeface="Trebuchet MS" pitchFamily="34" charset="0"/>
                </a:rPr>
                <a:t> go online to </a:t>
              </a:r>
              <a:r>
                <a:rPr lang="en-US" sz="3600" b="0" dirty="0" smtClean="0">
                  <a:solidFill>
                    <a:schemeClr val="bg1"/>
                  </a:solidFill>
                  <a:latin typeface="Trebuchet MS" pitchFamily="34" charset="0"/>
                </a:rPr>
                <a:t>PosterPresentations.com</a:t>
              </a:r>
              <a:r>
                <a:rPr lang="en-US" sz="3600" dirty="0" smtClean="0">
                  <a:solidFill>
                    <a:schemeClr val="bg1"/>
                  </a:solidFill>
                  <a:latin typeface="Trebuchet MS" pitchFamily="34" charset="0"/>
                </a:rPr>
                <a:t/>
              </a:r>
              <a:br>
                <a:rPr lang="en-US" sz="3600" dirty="0" smtClean="0">
                  <a:solidFill>
                    <a:schemeClr val="bg1"/>
                  </a:solidFill>
                  <a:latin typeface="Trebuchet MS" pitchFamily="34" charset="0"/>
                </a:rPr>
              </a:br>
              <a:endParaRPr lang="en-US" sz="3600" dirty="0" smtClean="0">
                <a:solidFill>
                  <a:schemeClr val="bg1"/>
                </a:solidFill>
                <a:latin typeface="Trebuchet MS" pitchFamily="34" charset="0"/>
              </a:endParaRPr>
            </a:p>
            <a:p>
              <a:pPr algn="l" defTabSz="3765639"/>
              <a:r>
                <a:rPr lang="en-US" sz="3600" b="0" dirty="0" smtClean="0">
                  <a:solidFill>
                    <a:schemeClr val="bg1"/>
                  </a:solidFill>
                  <a:latin typeface="Trebuchet MS" pitchFamily="34" charset="0"/>
                </a:rPr>
                <a:t>Need</a:t>
              </a:r>
              <a:r>
                <a:rPr lang="en-US" sz="3600" b="0" baseline="0" dirty="0" smtClean="0">
                  <a:solidFill>
                    <a:schemeClr val="bg1"/>
                  </a:solidFill>
                  <a:latin typeface="Trebuchet MS" pitchFamily="34" charset="0"/>
                </a:rPr>
                <a:t> assistance? Call us at </a:t>
              </a:r>
              <a:r>
                <a:rPr lang="en-US" sz="3600" b="0" dirty="0" smtClean="0">
                  <a:solidFill>
                    <a:srgbClr val="FFC000"/>
                  </a:solidFill>
                  <a:latin typeface="Trebuchet MS" pitchFamily="34" charset="0"/>
                </a:rPr>
                <a:t>1.510.649.3001</a:t>
              </a:r>
            </a:p>
            <a:p>
              <a:pPr algn="l" defTabSz="3765639"/>
              <a:endParaRPr lang="en-US" sz="4400" b="1" dirty="0" smtClean="0">
                <a:solidFill>
                  <a:srgbClr val="FFFF00"/>
                </a:solidFill>
                <a:latin typeface="Trebuchet MS" pitchFamily="34" charset="0"/>
              </a:endParaRPr>
            </a:p>
            <a:p>
              <a:pPr algn="ctr"/>
              <a:endParaRPr lang="en-US" sz="3200" b="1" dirty="0" smtClean="0">
                <a:solidFill>
                  <a:schemeClr val="bg1"/>
                </a:solidFill>
                <a:latin typeface="Trebuchet MS" pitchFamily="34" charset="0"/>
              </a:endParaRPr>
            </a:p>
            <a:p>
              <a:pPr algn="ctr"/>
              <a:r>
                <a:rPr lang="en-US" sz="4800" b="1" spc="600" dirty="0" smtClean="0">
                  <a:solidFill>
                    <a:schemeClr val="bg1"/>
                  </a:solidFill>
                  <a:latin typeface="Trebuchet MS" pitchFamily="34" charset="0"/>
                </a:rPr>
                <a:t>QUICK START</a:t>
              </a:r>
            </a:p>
            <a:p>
              <a:pPr algn="ctr"/>
              <a:endParaRPr lang="en-US" sz="4000" b="1"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Zoom in and out</a:t>
              </a:r>
            </a:p>
            <a:p>
              <a:pPr marL="2527300" indent="-650875" algn="l" defTabSz="850900">
                <a:tabLst/>
              </a:pPr>
              <a:r>
                <a:rPr lang="en-US" sz="3200" b="0" baseline="0" dirty="0" smtClean="0">
                  <a:solidFill>
                    <a:schemeClr val="bg1"/>
                  </a:solidFill>
                  <a:latin typeface="Trebuchet MS" pitchFamily="34" charset="0"/>
                </a:rPr>
                <a:t>	</a:t>
              </a:r>
              <a:r>
                <a:rPr lang="en-US" sz="3200" b="0" baseline="0" dirty="0" smtClean="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3600" b="0"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Title, Authors, and Affiliations</a:t>
              </a:r>
            </a:p>
            <a:p>
              <a:pPr algn="l"/>
              <a:r>
                <a:rPr lang="en-US" sz="32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32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3200" b="0" spc="0" baseline="0" dirty="0" smtClean="0">
                <a:solidFill>
                  <a:schemeClr val="bg1">
                    <a:lumMod val="75000"/>
                  </a:schemeClr>
                </a:solidFill>
                <a:latin typeface="Trebuchet MS" pitchFamily="34" charset="0"/>
              </a:endParaRPr>
            </a:p>
            <a:p>
              <a:pPr algn="l"/>
              <a:r>
                <a:rPr lang="en-US" sz="3200" b="1" spc="300" baseline="0" dirty="0" smtClean="0">
                  <a:solidFill>
                    <a:srgbClr val="FFC000"/>
                  </a:solidFill>
                  <a:latin typeface="Trebuchet MS" pitchFamily="34" charset="0"/>
                </a:rPr>
                <a:t>TIP</a:t>
              </a:r>
              <a:r>
                <a:rPr lang="en-US" sz="3200" b="1" baseline="0" dirty="0" smtClean="0">
                  <a:solidFill>
                    <a:srgbClr val="FFC000"/>
                  </a:solidFill>
                  <a:latin typeface="Trebuchet MS" pitchFamily="34" charset="0"/>
                </a:rPr>
                <a:t>: </a:t>
              </a:r>
              <a:r>
                <a:rPr lang="en-US" sz="32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3600" b="1" baseline="0" dirty="0" smtClean="0">
                  <a:solidFill>
                    <a:schemeClr val="bg1"/>
                  </a:solidFill>
                  <a:latin typeface="Trebuchet MS" pitchFamily="34" charset="0"/>
                </a:rPr>
                <a:t/>
              </a:r>
              <a:br>
                <a:rPr lang="en-US" sz="3600" b="1" baseline="0" dirty="0" smtClean="0">
                  <a:solidFill>
                    <a:schemeClr val="bg1"/>
                  </a:solidFill>
                  <a:latin typeface="Trebuchet MS" pitchFamily="34" charset="0"/>
                </a:rPr>
              </a:br>
              <a:endParaRPr lang="en-US" sz="3600" b="1" dirty="0" smtClean="0">
                <a:solidFill>
                  <a:schemeClr val="bg1"/>
                </a:solidFill>
                <a:latin typeface="Trebuchet MS" pitchFamily="34" charset="0"/>
              </a:endParaRPr>
            </a:p>
            <a:p>
              <a:pPr algn="ctr"/>
              <a:endParaRPr lang="en-US" sz="3600" b="1" dirty="0" smtClean="0">
                <a:solidFill>
                  <a:srgbClr val="FFC000"/>
                </a:solidFill>
                <a:latin typeface="Trebuchet MS" pitchFamily="34" charset="0"/>
              </a:endParaRPr>
            </a:p>
            <a:p>
              <a:pPr algn="ctr"/>
              <a:endParaRPr lang="en-US" sz="3600" b="1" dirty="0" smtClean="0">
                <a:solidFill>
                  <a:srgbClr val="FFC000"/>
                </a:solidFill>
                <a:latin typeface="Trebuchet MS" pitchFamily="34" charset="0"/>
              </a:endParaRPr>
            </a:p>
            <a:p>
              <a:pPr algn="ctr"/>
              <a:r>
                <a:rPr lang="en-US" sz="4000" b="1" dirty="0" smtClean="0">
                  <a:solidFill>
                    <a:srgbClr val="FFC000"/>
                  </a:solidFill>
                  <a:latin typeface="Trebuchet MS" pitchFamily="34" charset="0"/>
                </a:rPr>
                <a:t>Adding Logos</a:t>
              </a:r>
              <a:r>
                <a:rPr lang="en-US" sz="4000" b="1" baseline="0" dirty="0" smtClean="0">
                  <a:solidFill>
                    <a:srgbClr val="FFC000"/>
                  </a:solidFill>
                  <a:latin typeface="Trebuchet MS" pitchFamily="34" charset="0"/>
                </a:rPr>
                <a:t> / Seals</a:t>
              </a:r>
            </a:p>
            <a:p>
              <a:pPr algn="l"/>
              <a:r>
                <a:rPr lang="en-US" sz="32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3200" b="0" spc="300" baseline="0" dirty="0" smtClean="0">
                <a:solidFill>
                  <a:schemeClr val="bg1">
                    <a:lumMod val="75000"/>
                  </a:schemeClr>
                </a:solidFill>
                <a:latin typeface="Trebuchet MS" pitchFamily="34" charset="0"/>
              </a:endParaRPr>
            </a:p>
            <a:p>
              <a:pPr algn="l"/>
              <a:r>
                <a:rPr lang="en-US" sz="3200" b="1" spc="300" baseline="0" dirty="0" smtClean="0">
                  <a:solidFill>
                    <a:srgbClr val="FFC000"/>
                  </a:solidFill>
                  <a:latin typeface="Trebuchet MS" pitchFamily="34" charset="0"/>
                </a:rPr>
                <a:t>TIP:</a:t>
              </a:r>
              <a:r>
                <a:rPr lang="en-US" sz="3200" b="1" spc="0" baseline="0" dirty="0" smtClean="0">
                  <a:solidFill>
                    <a:srgbClr val="FFC000"/>
                  </a:solidFill>
                  <a:latin typeface="Trebuchet MS" pitchFamily="34" charset="0"/>
                </a:rPr>
                <a:t> </a:t>
              </a:r>
              <a:r>
                <a:rPr lang="en-US" sz="3200" b="0" baseline="0" dirty="0" smtClean="0">
                  <a:solidFill>
                    <a:schemeClr val="bg1">
                      <a:lumMod val="75000"/>
                    </a:schemeClr>
                  </a:solidFill>
                  <a:latin typeface="Trebuchet MS" pitchFamily="34" charset="0"/>
                </a:rPr>
                <a:t>See if your school’s logo is available on our free poster templates page.</a:t>
              </a:r>
            </a:p>
            <a:p>
              <a:pPr algn="l"/>
              <a:endParaRPr lang="en-US" sz="3200" b="0" baseline="0" dirty="0" smtClean="0">
                <a:latin typeface="Trebuchet MS" pitchFamily="34" charset="0"/>
              </a:endParaRPr>
            </a:p>
            <a:p>
              <a:pPr algn="ctr"/>
              <a:r>
                <a:rPr lang="en-US" sz="4000" b="1" baseline="0" dirty="0" smtClean="0">
                  <a:solidFill>
                    <a:srgbClr val="FFC000"/>
                  </a:solidFill>
                  <a:latin typeface="Trebuchet MS" pitchFamily="34" charset="0"/>
                </a:rPr>
                <a:t>Photographs / Graphics</a:t>
              </a:r>
            </a:p>
            <a:p>
              <a:pPr algn="l" defTabSz="977900"/>
              <a:r>
                <a:rPr lang="en-US" sz="32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3200" b="0" spc="0" baseline="0" dirty="0" smtClean="0">
                  <a:solidFill>
                    <a:schemeClr val="bg1">
                      <a:lumMod val="75000"/>
                    </a:schemeClr>
                  </a:solidFill>
                  <a:latin typeface="Trebuchet MS" pitchFamily="34" charset="0"/>
                </a:rPr>
                <a:t>disproportionally.</a:t>
              </a:r>
            </a:p>
            <a:p>
              <a:pPr algn="l" defTabSz="977900"/>
              <a:endParaRPr lang="en-US" sz="3200" b="0" baseline="0" dirty="0" smtClean="0">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r>
                <a:rPr lang="en-US" sz="4000" b="1" baseline="0" dirty="0" smtClean="0">
                  <a:solidFill>
                    <a:srgbClr val="FFC000"/>
                  </a:solidFill>
                  <a:latin typeface="Trebuchet MS" pitchFamily="34" charset="0"/>
                </a:rPr>
                <a:t>Image Quality Check</a:t>
              </a:r>
            </a:p>
            <a:p>
              <a:pPr lvl="0" algn="l" defTabSz="977900"/>
              <a:r>
                <a:rPr lang="en-US" sz="32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3600" b="0" dirty="0" smtClean="0">
                <a:latin typeface="Trebuchet MS" pitchFamily="34" charset="0"/>
              </a:endParaRPr>
            </a:p>
          </p:txBody>
        </p:sp>
        <p:cxnSp>
          <p:nvCxnSpPr>
            <p:cNvPr id="124" name="Straight Connector 123"/>
            <p:cNvCxnSpPr/>
            <p:nvPr/>
          </p:nvCxnSpPr>
          <p:spPr>
            <a:xfrm>
              <a:off x="-11259590" y="10022764"/>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125" name="Picture 124"/>
            <p:cNvPicPr>
              <a:picLocks noChangeAspect="1"/>
            </p:cNvPicPr>
            <p:nvPr userDrawn="1"/>
          </p:nvPicPr>
          <p:blipFill>
            <a:blip r:embed="rId4"/>
            <a:stretch>
              <a:fillRect/>
            </a:stretch>
          </p:blipFill>
          <p:spPr>
            <a:xfrm>
              <a:off x="-10732766" y="12366455"/>
              <a:ext cx="1597666" cy="1201935"/>
            </a:xfrm>
            <a:prstGeom prst="rect">
              <a:avLst/>
            </a:prstGeom>
          </p:spPr>
        </p:pic>
        <p:pic>
          <p:nvPicPr>
            <p:cNvPr id="126" name="Picture 125"/>
            <p:cNvPicPr>
              <a:picLocks noChangeAspect="1"/>
            </p:cNvPicPr>
            <p:nvPr userDrawn="1"/>
          </p:nvPicPr>
          <p:blipFill>
            <a:blip r:embed="rId5"/>
            <a:stretch>
              <a:fillRect/>
            </a:stretch>
          </p:blipFill>
          <p:spPr>
            <a:xfrm>
              <a:off x="-10753121" y="19123126"/>
              <a:ext cx="9986808" cy="1053596"/>
            </a:xfrm>
            <a:prstGeom prst="rect">
              <a:avLst/>
            </a:prstGeom>
          </p:spPr>
        </p:pic>
        <p:grpSp>
          <p:nvGrpSpPr>
            <p:cNvPr id="127" name="Group 126"/>
            <p:cNvGrpSpPr/>
            <p:nvPr userDrawn="1"/>
          </p:nvGrpSpPr>
          <p:grpSpPr>
            <a:xfrm>
              <a:off x="-10018193" y="29365044"/>
              <a:ext cx="7531184" cy="2052837"/>
              <a:chOff x="-4596333" y="13692496"/>
              <a:chExt cx="3470786" cy="943161"/>
            </a:xfrm>
          </p:grpSpPr>
          <p:grpSp>
            <p:nvGrpSpPr>
              <p:cNvPr id="133" name="Group 132"/>
              <p:cNvGrpSpPr/>
              <p:nvPr userDrawn="1"/>
            </p:nvGrpSpPr>
            <p:grpSpPr>
              <a:xfrm>
                <a:off x="-2909401" y="13736732"/>
                <a:ext cx="624431" cy="898924"/>
                <a:chOff x="-4115837" y="14951891"/>
                <a:chExt cx="779338" cy="1288151"/>
              </a:xfrm>
            </p:grpSpPr>
            <p:pic>
              <p:nvPicPr>
                <p:cNvPr id="139" name="Picture 138"/>
                <p:cNvPicPr>
                  <a:picLocks noChangeAspect="1"/>
                </p:cNvPicPr>
                <p:nvPr userDrawn="1"/>
              </p:nvPicPr>
              <p:blipFill>
                <a:blip r:embed="rId6"/>
                <a:stretch>
                  <a:fillRect/>
                </a:stretch>
              </p:blipFill>
              <p:spPr>
                <a:xfrm>
                  <a:off x="-4105300" y="14951891"/>
                  <a:ext cx="768801" cy="1090857"/>
                </a:xfrm>
                <a:prstGeom prst="rect">
                  <a:avLst/>
                </a:prstGeom>
              </p:spPr>
            </p:pic>
            <p:sp>
              <p:nvSpPr>
                <p:cNvPr id="140" name="TextBox 139"/>
                <p:cNvSpPr txBox="1"/>
                <p:nvPr userDrawn="1"/>
              </p:nvSpPr>
              <p:spPr>
                <a:xfrm>
                  <a:off x="-4115837" y="15948633"/>
                  <a:ext cx="779337" cy="291409"/>
                </a:xfrm>
                <a:prstGeom prst="rect">
                  <a:avLst/>
                </a:prstGeom>
                <a:solidFill>
                  <a:schemeClr val="accent1"/>
                </a:solidFill>
                <a:ln>
                  <a:noFill/>
                </a:ln>
              </p:spPr>
              <p:txBody>
                <a:bodyPr wrap="square" lIns="91440" tIns="91440" rIns="91440" bIns="91440" rtlCol="0">
                  <a:spAutoFit/>
                </a:bodyPr>
                <a:lstStyle/>
                <a:p>
                  <a:pPr algn="ctr"/>
                  <a:r>
                    <a:rPr lang="en-US" sz="2000" b="1" dirty="0" smtClean="0">
                      <a:solidFill>
                        <a:schemeClr val="tx1"/>
                      </a:solidFill>
                    </a:rPr>
                    <a:t>ORIGINAL</a:t>
                  </a:r>
                  <a:endParaRPr lang="en-US" sz="2000" b="1" dirty="0">
                    <a:solidFill>
                      <a:schemeClr val="tx1"/>
                    </a:solidFill>
                  </a:endParaRPr>
                </a:p>
              </p:txBody>
            </p:sp>
          </p:grpSp>
          <p:grpSp>
            <p:nvGrpSpPr>
              <p:cNvPr id="134" name="Group 133"/>
              <p:cNvGrpSpPr/>
              <p:nvPr userDrawn="1"/>
            </p:nvGrpSpPr>
            <p:grpSpPr>
              <a:xfrm>
                <a:off x="-2159064" y="13736740"/>
                <a:ext cx="1033517" cy="898917"/>
                <a:chOff x="-3094760" y="14877307"/>
                <a:chExt cx="1420279" cy="1235306"/>
              </a:xfrm>
            </p:grpSpPr>
            <p:pic>
              <p:nvPicPr>
                <p:cNvPr id="137" name="Picture 136"/>
                <p:cNvPicPr>
                  <a:picLocks noChangeAspect="1"/>
                </p:cNvPicPr>
                <p:nvPr userDrawn="1"/>
              </p:nvPicPr>
              <p:blipFill>
                <a:blip r:embed="rId6"/>
                <a:stretch>
                  <a:fillRect/>
                </a:stretch>
              </p:blipFill>
              <p:spPr>
                <a:xfrm>
                  <a:off x="-3094760" y="14877307"/>
                  <a:ext cx="1420279" cy="1029694"/>
                </a:xfrm>
                <a:prstGeom prst="rect">
                  <a:avLst/>
                </a:prstGeom>
              </p:spPr>
            </p:pic>
            <p:sp>
              <p:nvSpPr>
                <p:cNvPr id="138" name="TextBox 137"/>
                <p:cNvSpPr txBox="1"/>
                <p:nvPr userDrawn="1"/>
              </p:nvSpPr>
              <p:spPr>
                <a:xfrm>
                  <a:off x="-3092013" y="15833157"/>
                  <a:ext cx="1417532" cy="279456"/>
                </a:xfrm>
                <a:prstGeom prst="rect">
                  <a:avLst/>
                </a:prstGeom>
                <a:solidFill>
                  <a:srgbClr val="FF0000"/>
                </a:solidFill>
              </p:spPr>
              <p:txBody>
                <a:bodyPr wrap="square" lIns="457200" tIns="91440" rIns="457200" bIns="91440" rtlCol="0">
                  <a:spAutoFit/>
                </a:bodyPr>
                <a:lstStyle/>
                <a:p>
                  <a:pPr algn="ctr"/>
                  <a:r>
                    <a:rPr lang="en-US" sz="2000" b="1" dirty="0" smtClean="0">
                      <a:solidFill>
                        <a:schemeClr val="bg1"/>
                      </a:solidFill>
                    </a:rPr>
                    <a:t>DISTORTED</a:t>
                  </a:r>
                  <a:endParaRPr lang="en-US" sz="900" b="1" dirty="0">
                    <a:solidFill>
                      <a:schemeClr val="bg1"/>
                    </a:solidFill>
                  </a:endParaRPr>
                </a:p>
              </p:txBody>
            </p:sp>
          </p:grpSp>
          <p:pic>
            <p:nvPicPr>
              <p:cNvPr id="135" name="Picture 134"/>
              <p:cNvPicPr>
                <a:picLocks noChangeAspect="1"/>
              </p:cNvPicPr>
              <p:nvPr userDrawn="1"/>
            </p:nvPicPr>
            <p:blipFill>
              <a:blip r:embed="rId7"/>
              <a:stretch>
                <a:fillRect/>
              </a:stretch>
            </p:blipFill>
            <p:spPr>
              <a:xfrm>
                <a:off x="-4596333" y="13692496"/>
                <a:ext cx="1098742" cy="847761"/>
              </a:xfrm>
              <a:prstGeom prst="rect">
                <a:avLst/>
              </a:prstGeom>
            </p:spPr>
          </p:pic>
          <p:sp>
            <p:nvSpPr>
              <p:cNvPr id="136" name="TextBox 135"/>
              <p:cNvSpPr txBox="1"/>
              <p:nvPr userDrawn="1"/>
            </p:nvSpPr>
            <p:spPr>
              <a:xfrm>
                <a:off x="-4566506" y="14341484"/>
                <a:ext cx="1035685" cy="292325"/>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128" name="Group 127"/>
            <p:cNvGrpSpPr/>
            <p:nvPr userDrawn="1"/>
          </p:nvGrpSpPr>
          <p:grpSpPr>
            <a:xfrm>
              <a:off x="-10732766" y="34463689"/>
              <a:ext cx="9344084" cy="2453249"/>
              <a:chOff x="-4908909" y="15818038"/>
              <a:chExt cx="4306270" cy="1127127"/>
            </a:xfrm>
          </p:grpSpPr>
          <p:graphicFrame>
            <p:nvGraphicFramePr>
              <p:cNvPr id="129" name="Object 128"/>
              <p:cNvGraphicFramePr>
                <a:graphicFrameLocks noChangeAspect="1"/>
              </p:cNvGraphicFramePr>
              <p:nvPr userDrawn="1">
                <p:extLst>
                  <p:ext uri="{D42A27DB-BD31-4B8C-83A1-F6EECF244321}">
                    <p14:modId xmlns:p14="http://schemas.microsoft.com/office/powerpoint/2010/main" val="2570841824"/>
                  </p:ext>
                </p:extLst>
              </p:nvPr>
            </p:nvGraphicFramePr>
            <p:xfrm>
              <a:off x="-4682404" y="15818045"/>
              <a:ext cx="1828800" cy="1117600"/>
            </p:xfrm>
            <a:graphic>
              <a:graphicData uri="http://schemas.openxmlformats.org/presentationml/2006/ole">
                <mc:AlternateContent xmlns:mc="http://schemas.openxmlformats.org/markup-compatibility/2006">
                  <mc:Choice xmlns:v="urn:schemas-microsoft-com:vml" Requires="v">
                    <p:oleObj spid="_x0000_s1186"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682404" y="15818045"/>
                            <a:ext cx="1828800" cy="1117600"/>
                          </a:xfrm>
                          <a:prstGeom prst="rect">
                            <a:avLst/>
                          </a:prstGeom>
                        </p:spPr>
                      </p:pic>
                    </p:oleObj>
                  </mc:Fallback>
                </mc:AlternateContent>
              </a:graphicData>
            </a:graphic>
          </p:graphicFrame>
          <p:graphicFrame>
            <p:nvGraphicFramePr>
              <p:cNvPr id="130" name="Object 129"/>
              <p:cNvGraphicFramePr>
                <a:graphicFrameLocks noChangeAspect="1"/>
              </p:cNvGraphicFramePr>
              <p:nvPr userDrawn="1">
                <p:extLst>
                  <p:ext uri="{D42A27DB-BD31-4B8C-83A1-F6EECF244321}">
                    <p14:modId xmlns:p14="http://schemas.microsoft.com/office/powerpoint/2010/main" val="1875106854"/>
                  </p:ext>
                </p:extLst>
              </p:nvPr>
            </p:nvGraphicFramePr>
            <p:xfrm>
              <a:off x="-2605698" y="15821738"/>
              <a:ext cx="1828800" cy="1117600"/>
            </p:xfrm>
            <a:graphic>
              <a:graphicData uri="http://schemas.openxmlformats.org/presentationml/2006/ole">
                <mc:AlternateContent xmlns:mc="http://schemas.openxmlformats.org/markup-compatibility/2006">
                  <mc:Choice xmlns:v="urn:schemas-microsoft-com:vml" Requires="v">
                    <p:oleObj spid="_x0000_s1187"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605698" y="15821738"/>
                            <a:ext cx="1828800" cy="1117600"/>
                          </a:xfrm>
                          <a:prstGeom prst="rect">
                            <a:avLst/>
                          </a:prstGeom>
                        </p:spPr>
                      </p:pic>
                    </p:oleObj>
                  </mc:Fallback>
                </mc:AlternateContent>
              </a:graphicData>
            </a:graphic>
          </p:graphicFrame>
          <p:sp>
            <p:nvSpPr>
              <p:cNvPr id="131" name="TextBox 130"/>
              <p:cNvSpPr txBox="1"/>
              <p:nvPr userDrawn="1"/>
            </p:nvSpPr>
            <p:spPr>
              <a:xfrm rot="16200000">
                <a:off x="-5384842" y="16293971"/>
                <a:ext cx="1117601" cy="165735"/>
              </a:xfrm>
              <a:prstGeom prst="rect">
                <a:avLst/>
              </a:prstGeom>
              <a:noFill/>
            </p:spPr>
            <p:txBody>
              <a:bodyPr wrap="square" lIns="91440" tIns="91440" rIns="91440" bIns="0" rtlCol="0">
                <a:spAutoFit/>
              </a:bodyPr>
              <a:lstStyle/>
              <a:p>
                <a:pPr algn="ctr"/>
                <a:r>
                  <a:rPr lang="en-US" sz="2000" dirty="0" smtClean="0">
                    <a:solidFill>
                      <a:srgbClr val="92D050"/>
                    </a:solidFill>
                  </a:rPr>
                  <a:t>Good</a:t>
                </a:r>
                <a:r>
                  <a:rPr lang="en-US" sz="2000" baseline="0" dirty="0" smtClean="0">
                    <a:solidFill>
                      <a:srgbClr val="92D050"/>
                    </a:solidFill>
                  </a:rPr>
                  <a:t> </a:t>
                </a:r>
                <a:r>
                  <a:rPr lang="en-US" sz="2000" baseline="0" dirty="0" smtClean="0">
                    <a:solidFill>
                      <a:schemeClr val="bg1"/>
                    </a:solidFill>
                  </a:rPr>
                  <a:t>printing quality</a:t>
                </a:r>
                <a:endParaRPr lang="en-US" sz="2000" dirty="0">
                  <a:solidFill>
                    <a:schemeClr val="bg1"/>
                  </a:solidFill>
                </a:endParaRPr>
              </a:p>
            </p:txBody>
          </p:sp>
          <p:sp>
            <p:nvSpPr>
              <p:cNvPr id="132" name="TextBox 131"/>
              <p:cNvSpPr txBox="1"/>
              <p:nvPr userDrawn="1"/>
            </p:nvSpPr>
            <p:spPr>
              <a:xfrm rot="16200000">
                <a:off x="-1244307" y="16303497"/>
                <a:ext cx="1117601" cy="165735"/>
              </a:xfrm>
              <a:prstGeom prst="rect">
                <a:avLst/>
              </a:prstGeom>
              <a:noFill/>
            </p:spPr>
            <p:txBody>
              <a:bodyPr wrap="square" lIns="91440" tIns="91440" rIns="91440" bIns="0" rtlCol="0">
                <a:spAutoFit/>
              </a:bodyPr>
              <a:lstStyle/>
              <a:p>
                <a:pPr algn="ctr"/>
                <a:r>
                  <a:rPr lang="en-US" sz="2000" dirty="0" smtClean="0">
                    <a:solidFill>
                      <a:srgbClr val="FF0000"/>
                    </a:solidFill>
                  </a:rPr>
                  <a:t>Bad </a:t>
                </a:r>
                <a:r>
                  <a:rPr lang="en-US" sz="2000" dirty="0" smtClean="0">
                    <a:solidFill>
                      <a:schemeClr val="bg1"/>
                    </a:solidFill>
                  </a:rPr>
                  <a:t>printing quality</a:t>
                </a:r>
                <a:endParaRPr lang="en-US" sz="2000" dirty="0">
                  <a:solidFill>
                    <a:schemeClr val="bg1"/>
                  </a:solidFill>
                </a:endParaRPr>
              </a:p>
            </p:txBody>
          </p:sp>
        </p:grpSp>
      </p:grpSp>
      <p:grpSp>
        <p:nvGrpSpPr>
          <p:cNvPr id="141" name="Group 140"/>
          <p:cNvGrpSpPr/>
          <p:nvPr userDrawn="1"/>
        </p:nvGrpSpPr>
        <p:grpSpPr>
          <a:xfrm>
            <a:off x="33178826" y="0"/>
            <a:ext cx="12284832" cy="43891200"/>
            <a:chOff x="44157839" y="-55065"/>
            <a:chExt cx="11062139" cy="39522767"/>
          </a:xfrm>
        </p:grpSpPr>
        <p:sp>
          <p:nvSpPr>
            <p:cNvPr id="142" name="Rectangle 141"/>
            <p:cNvSpPr/>
            <p:nvPr userDrawn="1"/>
          </p:nvSpPr>
          <p:spPr>
            <a:xfrm>
              <a:off x="44157839" y="-55065"/>
              <a:ext cx="11062139" cy="3952276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800" b="1" spc="600" dirty="0" smtClean="0">
                  <a:solidFill>
                    <a:schemeClr val="bg1"/>
                  </a:solidFill>
                  <a:latin typeface="Trebuchet MS" pitchFamily="34" charset="0"/>
                </a:rPr>
                <a:t>QUICK START (cont.)</a:t>
              </a:r>
            </a:p>
            <a:p>
              <a:pPr algn="ctr"/>
              <a:endParaRPr lang="en-US" sz="4400" b="1"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32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32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r>
                <a:rPr lang="en-US" sz="32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3200" b="0" baseline="0" dirty="0" smtClean="0">
                <a:solidFill>
                  <a:schemeClr val="bg1">
                    <a:lumMod val="75000"/>
                  </a:schemeClr>
                </a:solidFill>
                <a:latin typeface="Trebuchet MS" pitchFamily="34" charset="0"/>
              </a:endParaRPr>
            </a:p>
            <a:p>
              <a:pPr algn="ctr"/>
              <a:r>
                <a:rPr lang="en-US" sz="4000" b="1" baseline="0" dirty="0" smtClean="0">
                  <a:solidFill>
                    <a:srgbClr val="FFC000"/>
                  </a:solidFill>
                  <a:latin typeface="Trebuchet MS" pitchFamily="34" charset="0"/>
                </a:rPr>
                <a:t>How to add Text</a:t>
              </a:r>
            </a:p>
            <a:p>
              <a:pPr marL="3429000" lvl="2" indent="0" algn="l" defTabSz="114300"/>
              <a:r>
                <a:rPr lang="en-US" sz="32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3200" b="0" baseline="0" dirty="0" smtClean="0">
                  <a:solidFill>
                    <a:schemeClr val="bg1">
                      <a:lumMod val="75000"/>
                    </a:schemeClr>
                  </a:solidFill>
                  <a:latin typeface="Trebuchet MS" pitchFamily="34" charset="0"/>
                </a:rPr>
                <a:t> </a:t>
              </a:r>
              <a:r>
                <a:rPr kumimoji="0" lang="en-US" sz="40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a:t>
              </a:r>
              <a:b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b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The default template text offers a good starting point. Follow the conference requirements.</a:t>
              </a:r>
              <a:endParaRPr lang="en-US" sz="3200" b="0" baseline="0" dirty="0" smtClean="0">
                <a:solidFill>
                  <a:schemeClr val="bg1">
                    <a:lumMod val="75000"/>
                  </a:schemeClr>
                </a:solidFill>
                <a:latin typeface="Trebuchet MS" pitchFamily="34" charset="0"/>
              </a:endParaRPr>
            </a:p>
            <a:p>
              <a:pPr marL="1518341" lvl="2" indent="0" algn="l" defTabSz="114300"/>
              <a:endParaRPr lang="en-US" sz="3200" b="0" baseline="0" dirty="0" smtClean="0">
                <a:solidFill>
                  <a:schemeClr val="bg1">
                    <a:lumMod val="75000"/>
                  </a:schemeClr>
                </a:solidFill>
                <a:latin typeface="Trebuchet MS" pitchFamily="34" charset="0"/>
              </a:endParaRPr>
            </a:p>
            <a:p>
              <a:pPr algn="ctr"/>
              <a:r>
                <a:rPr lang="en-US" sz="4000" b="1" baseline="0" dirty="0" smtClean="0">
                  <a:solidFill>
                    <a:srgbClr val="FFC000"/>
                  </a:solidFill>
                  <a:latin typeface="Trebuchet MS" pitchFamily="34" charset="0"/>
                </a:rPr>
                <a:t>How to add Tables</a:t>
              </a:r>
            </a:p>
            <a:p>
              <a:pPr marL="2000250" lvl="1" indent="0" algn="l" defTabSz="114300"/>
              <a:r>
                <a:rPr lang="en-US" sz="3200" b="0" baseline="0" dirty="0" smtClean="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14300"/>
              <a:r>
                <a:rPr lang="en-US" sz="32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143" name="Object 142"/>
            <p:cNvGraphicFramePr>
              <a:graphicFrameLocks noChangeAspect="1"/>
            </p:cNvGraphicFramePr>
            <p:nvPr userDrawn="1">
              <p:extLst>
                <p:ext uri="{D42A27DB-BD31-4B8C-83A1-F6EECF244321}">
                  <p14:modId xmlns:p14="http://schemas.microsoft.com/office/powerpoint/2010/main" val="1725404359"/>
                </p:ext>
              </p:extLst>
            </p:nvPr>
          </p:nvGraphicFramePr>
          <p:xfrm>
            <a:off x="46871237" y="4169810"/>
            <a:ext cx="5586150" cy="2063772"/>
          </p:xfrm>
          <a:graphic>
            <a:graphicData uri="http://schemas.openxmlformats.org/presentationml/2006/ole">
              <mc:AlternateContent xmlns:mc="http://schemas.openxmlformats.org/markup-compatibility/2006">
                <mc:Choice xmlns:v="urn:schemas-microsoft-com:vml" Requires="v">
                  <p:oleObj spid="_x0000_s1188"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871237" y="4169810"/>
                          <a:ext cx="5586150" cy="2063772"/>
                        </a:xfrm>
                        <a:prstGeom prst="rect">
                          <a:avLst/>
                        </a:prstGeom>
                      </p:spPr>
                    </p:pic>
                  </p:oleObj>
                </mc:Fallback>
              </mc:AlternateContent>
            </a:graphicData>
          </a:graphic>
        </p:graphicFrame>
        <p:pic>
          <p:nvPicPr>
            <p:cNvPr id="144" name="Picture 143"/>
            <p:cNvPicPr>
              <a:picLocks noChangeAspect="1"/>
            </p:cNvPicPr>
            <p:nvPr userDrawn="1"/>
          </p:nvPicPr>
          <p:blipFill>
            <a:blip r:embed="rId14"/>
            <a:stretch>
              <a:fillRect/>
            </a:stretch>
          </p:blipFill>
          <p:spPr>
            <a:xfrm>
              <a:off x="44487207" y="9867815"/>
              <a:ext cx="2969584" cy="1370577"/>
            </a:xfrm>
            <a:prstGeom prst="rect">
              <a:avLst/>
            </a:prstGeom>
            <a:ln>
              <a:noFill/>
            </a:ln>
          </p:spPr>
        </p:pic>
        <p:graphicFrame>
          <p:nvGraphicFramePr>
            <p:cNvPr id="145" name="Object 144"/>
            <p:cNvGraphicFramePr>
              <a:graphicFrameLocks noChangeAspect="1"/>
            </p:cNvGraphicFramePr>
            <p:nvPr userDrawn="1">
              <p:extLst>
                <p:ext uri="{D42A27DB-BD31-4B8C-83A1-F6EECF244321}">
                  <p14:modId xmlns:p14="http://schemas.microsoft.com/office/powerpoint/2010/main" val="2654579511"/>
                </p:ext>
              </p:extLst>
            </p:nvPr>
          </p:nvGraphicFramePr>
          <p:xfrm>
            <a:off x="44715065" y="15720145"/>
            <a:ext cx="1482266" cy="992162"/>
          </p:xfrm>
          <a:graphic>
            <a:graphicData uri="http://schemas.openxmlformats.org/presentationml/2006/ole">
              <mc:AlternateContent xmlns:mc="http://schemas.openxmlformats.org/markup-compatibility/2006">
                <mc:Choice xmlns:v="urn:schemas-microsoft-com:vml" Requires="v">
                  <p:oleObj spid="_x0000_s1189"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715065" y="15720145"/>
                          <a:ext cx="1482266" cy="992162"/>
                        </a:xfrm>
                        <a:prstGeom prst="rect">
                          <a:avLst/>
                        </a:prstGeom>
                      </p:spPr>
                    </p:pic>
                  </p:oleObj>
                </mc:Fallback>
              </mc:AlternateContent>
            </a:graphicData>
          </a:graphic>
        </p:graphicFrame>
        <p:grpSp>
          <p:nvGrpSpPr>
            <p:cNvPr id="146" name="Group 145"/>
            <p:cNvGrpSpPr/>
            <p:nvPr userDrawn="1"/>
          </p:nvGrpSpPr>
          <p:grpSpPr>
            <a:xfrm>
              <a:off x="44487207" y="36227064"/>
              <a:ext cx="10354213" cy="1265612"/>
              <a:chOff x="44200453" y="34232958"/>
              <a:chExt cx="9771399" cy="1090622"/>
            </a:xfrm>
          </p:grpSpPr>
          <p:sp>
            <p:nvSpPr>
              <p:cNvPr id="148" name="Rounded Rectangle 147"/>
              <p:cNvSpPr/>
              <p:nvPr userDrawn="1"/>
            </p:nvSpPr>
            <p:spPr>
              <a:xfrm>
                <a:off x="44200453" y="34232958"/>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9"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34331292"/>
                <a:ext cx="914401" cy="914399"/>
              </a:xfrm>
              <a:prstGeom prst="rect">
                <a:avLst/>
              </a:prstGeom>
              <a:noFill/>
              <a:ln>
                <a:noFill/>
              </a:ln>
            </p:spPr>
          </p:pic>
          <p:sp>
            <p:nvSpPr>
              <p:cNvPr id="150" name="TextBox 149"/>
              <p:cNvSpPr txBox="1"/>
              <p:nvPr userDrawn="1"/>
            </p:nvSpPr>
            <p:spPr>
              <a:xfrm>
                <a:off x="45300663" y="34422880"/>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147" name="TextBox 146"/>
            <p:cNvSpPr txBox="1"/>
            <p:nvPr userDrawn="1"/>
          </p:nvSpPr>
          <p:spPr>
            <a:xfrm>
              <a:off x="44262808" y="37982288"/>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2013</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spTree>
  </p:cSld>
  <p:clrMap bg1="lt1" tx1="dk1" bg2="lt2" tx2="dk2" accent1="accent1" accent2="accent2" accent3="accent3" accent4="accent4" accent5="accent5" accent6="accent6" hlink="hlink" folHlink="folHlink"/>
  <p:sldLayoutIdLst>
    <p:sldLayoutId id="2147483659" r:id="rId1"/>
  </p:sldLayoutIdLst>
  <p:timing>
    <p:tnLst>
      <p:par>
        <p:cTn id="1" dur="indefinite" restart="never" nodeType="tmRoot"/>
      </p:par>
    </p:tnLst>
  </p:timing>
  <p:txStyles>
    <p:titleStyle>
      <a:lvl1pPr algn="ctr" defTabSz="4507640" rtl="0" eaLnBrk="1" latinLnBrk="0" hangingPunct="1">
        <a:spcBef>
          <a:spcPct val="0"/>
        </a:spcBef>
        <a:buNone/>
        <a:defRPr sz="9000" kern="1200">
          <a:solidFill>
            <a:schemeClr val="bg1"/>
          </a:solidFill>
          <a:latin typeface="Trebuchet MS" pitchFamily="34" charset="0"/>
          <a:ea typeface="+mj-ea"/>
          <a:cs typeface="+mj-cs"/>
        </a:defRPr>
      </a:lvl1pPr>
    </p:titleStyle>
    <p:bodyStyle>
      <a:lvl1pPr marL="1690365" indent="-1690365" algn="l" defTabSz="4507640" rtl="0" eaLnBrk="1" latinLnBrk="0" hangingPunct="1">
        <a:spcBef>
          <a:spcPct val="20000"/>
        </a:spcBef>
        <a:buFont typeface="Arial" pitchFamily="34" charset="0"/>
        <a:buChar char="•"/>
        <a:defRPr sz="15800" kern="1200">
          <a:solidFill>
            <a:schemeClr val="tx1"/>
          </a:solidFill>
          <a:latin typeface="+mn-lt"/>
          <a:ea typeface="+mn-ea"/>
          <a:cs typeface="+mn-cs"/>
        </a:defRPr>
      </a:lvl1pPr>
      <a:lvl2pPr marL="3662457" indent="-1408637" algn="l" defTabSz="4507640" rtl="0" eaLnBrk="1" latinLnBrk="0" hangingPunct="1">
        <a:spcBef>
          <a:spcPct val="20000"/>
        </a:spcBef>
        <a:buFont typeface="Arial" pitchFamily="34" charset="0"/>
        <a:buChar char="–"/>
        <a:defRPr sz="13900" kern="1200">
          <a:solidFill>
            <a:schemeClr val="tx1"/>
          </a:solidFill>
          <a:latin typeface="+mn-lt"/>
          <a:ea typeface="+mn-ea"/>
          <a:cs typeface="+mn-cs"/>
        </a:defRPr>
      </a:lvl2pPr>
      <a:lvl3pPr marL="5634551" indent="-1126911" algn="l" defTabSz="4507640" rtl="0" eaLnBrk="1" latinLnBrk="0" hangingPunct="1">
        <a:spcBef>
          <a:spcPct val="20000"/>
        </a:spcBef>
        <a:buFont typeface="Arial" pitchFamily="34" charset="0"/>
        <a:buChar char="•"/>
        <a:defRPr sz="11900" kern="1200">
          <a:solidFill>
            <a:schemeClr val="tx1"/>
          </a:solidFill>
          <a:latin typeface="+mn-lt"/>
          <a:ea typeface="+mn-ea"/>
          <a:cs typeface="+mn-cs"/>
        </a:defRPr>
      </a:lvl3pPr>
      <a:lvl4pPr marL="7888370"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4pPr>
      <a:lvl5pPr marL="10142189"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5pPr>
      <a:lvl6pPr marL="12396010"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6pPr>
      <a:lvl7pPr marL="14649828"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7pPr>
      <a:lvl8pPr marL="16903649"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8pPr>
      <a:lvl9pPr marL="19157469"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9pPr>
    </p:bodyStyle>
    <p:otherStyle>
      <a:defPPr>
        <a:defRPr lang="en-US"/>
      </a:defPPr>
      <a:lvl1pPr marL="0" algn="l" defTabSz="4507640" rtl="0" eaLnBrk="1" latinLnBrk="0" hangingPunct="1">
        <a:defRPr sz="8900" kern="1200">
          <a:solidFill>
            <a:schemeClr val="tx1"/>
          </a:solidFill>
          <a:latin typeface="+mn-lt"/>
          <a:ea typeface="+mn-ea"/>
          <a:cs typeface="+mn-cs"/>
        </a:defRPr>
      </a:lvl1pPr>
      <a:lvl2pPr marL="2253821" algn="l" defTabSz="4507640" rtl="0" eaLnBrk="1" latinLnBrk="0" hangingPunct="1">
        <a:defRPr sz="8900" kern="1200">
          <a:solidFill>
            <a:schemeClr val="tx1"/>
          </a:solidFill>
          <a:latin typeface="+mn-lt"/>
          <a:ea typeface="+mn-ea"/>
          <a:cs typeface="+mn-cs"/>
        </a:defRPr>
      </a:lvl2pPr>
      <a:lvl3pPr marL="4507640" algn="l" defTabSz="4507640" rtl="0" eaLnBrk="1" latinLnBrk="0" hangingPunct="1">
        <a:defRPr sz="8900" kern="1200">
          <a:solidFill>
            <a:schemeClr val="tx1"/>
          </a:solidFill>
          <a:latin typeface="+mn-lt"/>
          <a:ea typeface="+mn-ea"/>
          <a:cs typeface="+mn-cs"/>
        </a:defRPr>
      </a:lvl3pPr>
      <a:lvl4pPr marL="6761459" algn="l" defTabSz="4507640" rtl="0" eaLnBrk="1" latinLnBrk="0" hangingPunct="1">
        <a:defRPr sz="8900" kern="1200">
          <a:solidFill>
            <a:schemeClr val="tx1"/>
          </a:solidFill>
          <a:latin typeface="+mn-lt"/>
          <a:ea typeface="+mn-ea"/>
          <a:cs typeface="+mn-cs"/>
        </a:defRPr>
      </a:lvl4pPr>
      <a:lvl5pPr marL="9015279" algn="l" defTabSz="4507640" rtl="0" eaLnBrk="1" latinLnBrk="0" hangingPunct="1">
        <a:defRPr sz="8900" kern="1200">
          <a:solidFill>
            <a:schemeClr val="tx1"/>
          </a:solidFill>
          <a:latin typeface="+mn-lt"/>
          <a:ea typeface="+mn-ea"/>
          <a:cs typeface="+mn-cs"/>
        </a:defRPr>
      </a:lvl5pPr>
      <a:lvl6pPr marL="11269100" algn="l" defTabSz="4507640" rtl="0" eaLnBrk="1" latinLnBrk="0" hangingPunct="1">
        <a:defRPr sz="8900" kern="1200">
          <a:solidFill>
            <a:schemeClr val="tx1"/>
          </a:solidFill>
          <a:latin typeface="+mn-lt"/>
          <a:ea typeface="+mn-ea"/>
          <a:cs typeface="+mn-cs"/>
        </a:defRPr>
      </a:lvl6pPr>
      <a:lvl7pPr marL="13522921" algn="l" defTabSz="4507640" rtl="0" eaLnBrk="1" latinLnBrk="0" hangingPunct="1">
        <a:defRPr sz="8900" kern="1200">
          <a:solidFill>
            <a:schemeClr val="tx1"/>
          </a:solidFill>
          <a:latin typeface="+mn-lt"/>
          <a:ea typeface="+mn-ea"/>
          <a:cs typeface="+mn-cs"/>
        </a:defRPr>
      </a:lvl7pPr>
      <a:lvl8pPr marL="15776740" algn="l" defTabSz="4507640" rtl="0" eaLnBrk="1" latinLnBrk="0" hangingPunct="1">
        <a:defRPr sz="8900" kern="1200">
          <a:solidFill>
            <a:schemeClr val="tx1"/>
          </a:solidFill>
          <a:latin typeface="+mn-lt"/>
          <a:ea typeface="+mn-ea"/>
          <a:cs typeface="+mn-cs"/>
        </a:defRPr>
      </a:lvl8pPr>
      <a:lvl9pPr marL="18030561" algn="l" defTabSz="4507640" rtl="0" eaLnBrk="1" latinLnBrk="0" hangingPunct="1">
        <a:defRPr sz="8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50000">
              <a:schemeClr val="accent5">
                <a:lumMod val="60000"/>
                <a:lumOff val="4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32735838" cy="6400800"/>
          </a:xfrm>
          <a:prstGeom prst="rect">
            <a:avLst/>
          </a:prstGeom>
          <a:solidFill>
            <a:schemeClr val="accent5">
              <a:lumMod val="75000"/>
            </a:schemeClr>
          </a:solidFill>
          <a:ln w="9525">
            <a:solidFill>
              <a:schemeClr val="tx1"/>
            </a:solidFill>
            <a:miter lim="800000"/>
            <a:headEnd/>
            <a:tailEnd/>
          </a:ln>
          <a:effectLst/>
        </p:spPr>
        <p:txBody>
          <a:bodyPr wrap="none" lIns="93910" tIns="46954" rIns="93910" bIns="46954" anchor="ctr"/>
          <a:lstStyle/>
          <a:p>
            <a:pPr>
              <a:defRPr/>
            </a:pPr>
            <a:endParaRPr lang="en-US" dirty="0"/>
          </a:p>
        </p:txBody>
      </p:sp>
      <p:sp>
        <p:nvSpPr>
          <p:cNvPr id="8" name="Rectangle 33"/>
          <p:cNvSpPr>
            <a:spLocks noChangeArrowheads="1"/>
          </p:cNvSpPr>
          <p:nvPr/>
        </p:nvSpPr>
        <p:spPr bwMode="auto">
          <a:xfrm>
            <a:off x="681998" y="7010402"/>
            <a:ext cx="31368292" cy="35661600"/>
          </a:xfrm>
          <a:prstGeom prst="roundRect">
            <a:avLst>
              <a:gd name="adj" fmla="val 1727"/>
            </a:avLst>
          </a:prstGeom>
          <a:gradFill>
            <a:gsLst>
              <a:gs pos="0">
                <a:schemeClr val="accent1">
                  <a:tint val="66000"/>
                  <a:satMod val="160000"/>
                </a:schemeClr>
              </a:gs>
              <a:gs pos="0">
                <a:srgbClr val="CDD2DE"/>
              </a:gs>
              <a:gs pos="100000">
                <a:srgbClr val="F3F5FA"/>
              </a:gs>
            </a:gsLst>
            <a:lin ang="16200000" scaled="1"/>
          </a:gradFill>
          <a:ln w="9525">
            <a:solidFill>
              <a:schemeClr val="tx2"/>
            </a:solidFill>
            <a:miter lim="800000"/>
            <a:headEnd/>
            <a:tailEnd/>
          </a:ln>
          <a:effectLst/>
        </p:spPr>
        <p:txBody>
          <a:bodyPr wrap="none" lIns="93910" tIns="46954" rIns="93910" bIns="46954" anchor="ctr"/>
          <a:lstStyle/>
          <a:p>
            <a:pPr>
              <a:defRPr/>
            </a:pPr>
            <a:endParaRPr lang="en-US" dirty="0"/>
          </a:p>
        </p:txBody>
      </p:sp>
      <p:sp>
        <p:nvSpPr>
          <p:cNvPr id="9" name="Rectangle 9"/>
          <p:cNvSpPr>
            <a:spLocks noChangeArrowheads="1"/>
          </p:cNvSpPr>
          <p:nvPr/>
        </p:nvSpPr>
        <p:spPr bwMode="auto">
          <a:xfrm>
            <a:off x="0" y="6407153"/>
            <a:ext cx="32735838" cy="203199"/>
          </a:xfrm>
          <a:prstGeom prst="rect">
            <a:avLst/>
          </a:prstGeom>
          <a:solidFill>
            <a:schemeClr val="accent5">
              <a:lumMod val="50000"/>
            </a:schemeClr>
          </a:solidFill>
          <a:ln w="152400">
            <a:noFill/>
            <a:miter lim="800000"/>
            <a:headEnd/>
            <a:tailEnd/>
          </a:ln>
          <a:effectLst/>
        </p:spPr>
        <p:txBody>
          <a:bodyPr wrap="none" lIns="93910" tIns="46954" rIns="93910" bIns="46954" anchor="ctr"/>
          <a:lstStyle/>
          <a:p>
            <a:pPr>
              <a:defRPr/>
            </a:pPr>
            <a:endParaRPr lang="en-US" dirty="0"/>
          </a:p>
        </p:txBody>
      </p:sp>
      <p:sp>
        <p:nvSpPr>
          <p:cNvPr id="10" name="Text Box 14"/>
          <p:cNvSpPr txBox="1">
            <a:spLocks noChangeArrowheads="1"/>
          </p:cNvSpPr>
          <p:nvPr/>
        </p:nvSpPr>
        <p:spPr bwMode="auto">
          <a:xfrm>
            <a:off x="1625371" y="42996689"/>
            <a:ext cx="2413230" cy="339312"/>
          </a:xfrm>
          <a:prstGeom prst="rect">
            <a:avLst/>
          </a:prstGeom>
          <a:noFill/>
          <a:ln w="9525">
            <a:noFill/>
            <a:miter lim="800000"/>
            <a:headEnd/>
            <a:tailEnd/>
          </a:ln>
          <a:effectLst/>
        </p:spPr>
        <p:txBody>
          <a:bodyPr wrap="square" lIns="93732" tIns="46857" rIns="93732" bIns="46857">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grpSp>
        <p:nvGrpSpPr>
          <p:cNvPr id="36" name="Group 35"/>
          <p:cNvGrpSpPr/>
          <p:nvPr userDrawn="1"/>
        </p:nvGrpSpPr>
        <p:grpSpPr>
          <a:xfrm>
            <a:off x="-12696395" y="-48127"/>
            <a:ext cx="12297567" cy="43939327"/>
            <a:chOff x="-11259590" y="-1"/>
            <a:chExt cx="11053266" cy="39493430"/>
          </a:xfrm>
        </p:grpSpPr>
        <p:sp>
          <p:nvSpPr>
            <p:cNvPr id="37" name="Rectangle 36"/>
            <p:cNvSpPr/>
            <p:nvPr/>
          </p:nvSpPr>
          <p:spPr>
            <a:xfrm>
              <a:off x="-11216136" y="-1"/>
              <a:ext cx="11009812" cy="3949343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4000" b="1" spc="0" dirty="0" smtClean="0">
                  <a:solidFill>
                    <a:srgbClr val="FF0000"/>
                  </a:solidFill>
                  <a:latin typeface="Trebuchet MS" pitchFamily="34" charset="0"/>
                </a:rPr>
                <a:t>(—THIS SIDEBAR DOES NOT PRINT—)</a:t>
              </a:r>
              <a:endParaRPr lang="en-US" sz="4000" b="1" spc="600" dirty="0" smtClean="0">
                <a:solidFill>
                  <a:schemeClr val="bg1"/>
                </a:solidFill>
                <a:latin typeface="Trebuchet MS" pitchFamily="34" charset="0"/>
              </a:endParaRPr>
            </a:p>
            <a:p>
              <a:pPr algn="ctr"/>
              <a:r>
                <a:rPr lang="en-US" sz="4800" b="1" spc="600" dirty="0" smtClean="0">
                  <a:solidFill>
                    <a:schemeClr val="bg1"/>
                  </a:solidFill>
                  <a:latin typeface="Trebuchet MS" pitchFamily="34" charset="0"/>
                </a:rPr>
                <a:t>DESIGN</a:t>
              </a:r>
              <a:r>
                <a:rPr lang="en-US" sz="4800" b="1" spc="600" baseline="0" dirty="0" smtClean="0">
                  <a:solidFill>
                    <a:schemeClr val="bg1"/>
                  </a:solidFill>
                  <a:latin typeface="Trebuchet MS" pitchFamily="34" charset="0"/>
                </a:rPr>
                <a:t> </a:t>
              </a:r>
              <a:r>
                <a:rPr lang="en-US" sz="4800" b="1" spc="600" dirty="0" smtClean="0">
                  <a:solidFill>
                    <a:schemeClr val="bg1"/>
                  </a:solidFill>
                  <a:latin typeface="Trebuchet MS" pitchFamily="34" charset="0"/>
                </a:rPr>
                <a:t>GUIDE</a:t>
              </a:r>
            </a:p>
            <a:p>
              <a:pPr algn="ctr"/>
              <a:endParaRPr lang="en-US" sz="3600" b="1" dirty="0" smtClean="0">
                <a:latin typeface="Trebuchet MS" pitchFamily="34" charset="0"/>
              </a:endParaRPr>
            </a:p>
            <a:p>
              <a:pPr defTabSz="3765639"/>
              <a:r>
                <a:rPr lang="en-US" sz="3600" i="0" dirty="0" smtClean="0">
                  <a:latin typeface="Trebuchet MS" pitchFamily="34" charset="0"/>
                </a:rPr>
                <a:t>This PowerPoint</a:t>
              </a:r>
              <a:r>
                <a:rPr lang="en-US" sz="3600" i="0" baseline="0" dirty="0" smtClean="0">
                  <a:latin typeface="Trebuchet MS" pitchFamily="34" charset="0"/>
                </a:rPr>
                <a:t> </a:t>
              </a:r>
              <a:r>
                <a:rPr lang="en-US" sz="3600" i="0" dirty="0" smtClean="0">
                  <a:latin typeface="Trebuchet MS" pitchFamily="34" charset="0"/>
                </a:rPr>
                <a:t>2007 template produces</a:t>
              </a:r>
              <a:r>
                <a:rPr lang="en-US" sz="3600" i="0" baseline="0" dirty="0" smtClean="0">
                  <a:latin typeface="Trebuchet MS" pitchFamily="34" charset="0"/>
                </a:rPr>
                <a:t> </a:t>
              </a:r>
              <a:r>
                <a:rPr lang="en-US" sz="3600" i="0" dirty="0" smtClean="0">
                  <a:latin typeface="Trebuchet MS" pitchFamily="34" charset="0"/>
                </a:rPr>
                <a:t>a 91cmx122cm presentation poster. </a:t>
              </a:r>
              <a:r>
                <a:rPr lang="en-US" sz="3600" dirty="0" smtClean="0">
                  <a:latin typeface="Trebuchet MS" pitchFamily="34" charset="0"/>
                </a:rPr>
                <a:t>You</a:t>
              </a:r>
              <a:r>
                <a:rPr lang="en-US" sz="3600" baseline="0" dirty="0" smtClean="0">
                  <a:latin typeface="Trebuchet MS" pitchFamily="34" charset="0"/>
                </a:rPr>
                <a:t> can u</a:t>
              </a:r>
              <a:r>
                <a:rPr lang="en-US" sz="3600" dirty="0" smtClean="0">
                  <a:latin typeface="Trebuchet MS" pitchFamily="34" charset="0"/>
                </a:rPr>
                <a:t>se</a:t>
              </a:r>
              <a:r>
                <a:rPr lang="en-US" sz="3600" baseline="0" dirty="0" smtClean="0">
                  <a:latin typeface="Trebuchet MS" pitchFamily="34" charset="0"/>
                </a:rPr>
                <a:t> it to create your research poster and </a:t>
              </a:r>
              <a:r>
                <a:rPr lang="en-US" sz="3600" dirty="0" smtClean="0">
                  <a:latin typeface="Trebuchet MS" pitchFamily="34" charset="0"/>
                </a:rPr>
                <a:t>save valuable time placing titles, subtitles,</a:t>
              </a:r>
              <a:r>
                <a:rPr lang="en-US" sz="3600" baseline="0" dirty="0" smtClean="0">
                  <a:latin typeface="Trebuchet MS" pitchFamily="34" charset="0"/>
                </a:rPr>
                <a:t> text, and graphics</a:t>
              </a:r>
              <a:r>
                <a:rPr lang="en-US" sz="3600" dirty="0" smtClean="0">
                  <a:latin typeface="Trebuchet MS" pitchFamily="34" charset="0"/>
                </a:rPr>
                <a:t>. </a:t>
              </a:r>
            </a:p>
            <a:p>
              <a:pPr defTabSz="3765639"/>
              <a:endParaRPr lang="en-US" sz="3600" dirty="0" smtClean="0">
                <a:latin typeface="Trebuchet MS" pitchFamily="34" charset="0"/>
              </a:endParaRPr>
            </a:p>
            <a:p>
              <a:pPr defTabSz="4389219"/>
              <a:r>
                <a:rPr lang="en-US" sz="36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3600" b="1" dirty="0" smtClean="0">
                  <a:solidFill>
                    <a:srgbClr val="FFC000"/>
                  </a:solidFill>
                  <a:latin typeface="Trebuchet MS" pitchFamily="34" charset="0"/>
                </a:rPr>
                <a:t>PosterPresentations.com</a:t>
              </a:r>
              <a:r>
                <a:rPr lang="en-US" sz="3600" b="1" dirty="0" smtClean="0">
                  <a:solidFill>
                    <a:schemeClr val="bg1"/>
                  </a:solidFill>
                  <a:latin typeface="Trebuchet MS" pitchFamily="34" charset="0"/>
                </a:rPr>
                <a:t> </a:t>
              </a:r>
              <a:r>
                <a:rPr lang="en-US" sz="3600" dirty="0" smtClean="0">
                  <a:solidFill>
                    <a:schemeClr val="bg1"/>
                  </a:solidFill>
                  <a:latin typeface="Trebuchet MS" pitchFamily="34" charset="0"/>
                </a:rPr>
                <a:t>and click on HELP DESK.</a:t>
              </a:r>
            </a:p>
            <a:p>
              <a:pPr defTabSz="4389219"/>
              <a:endParaRPr lang="en-US" sz="3600" dirty="0" smtClean="0">
                <a:latin typeface="Trebuchet MS" pitchFamily="34" charset="0"/>
              </a:endParaRPr>
            </a:p>
            <a:p>
              <a:pPr defTabSz="4389219"/>
              <a:r>
                <a:rPr lang="en-US" sz="3600" dirty="0" smtClean="0">
                  <a:solidFill>
                    <a:schemeClr val="bg1"/>
                  </a:solidFill>
                  <a:latin typeface="Trebuchet MS" pitchFamily="34" charset="0"/>
                </a:rPr>
                <a:t>When</a:t>
              </a:r>
              <a:r>
                <a:rPr lang="en-US" sz="3600" baseline="0" dirty="0" smtClean="0">
                  <a:solidFill>
                    <a:schemeClr val="bg1"/>
                  </a:solidFill>
                  <a:latin typeface="Trebuchet MS" pitchFamily="34" charset="0"/>
                </a:rPr>
                <a:t> you are ready to print your poster</a:t>
              </a:r>
              <a:r>
                <a:rPr lang="en-US" sz="3600" dirty="0" smtClean="0">
                  <a:solidFill>
                    <a:schemeClr val="bg1"/>
                  </a:solidFill>
                  <a:latin typeface="Trebuchet MS" pitchFamily="34" charset="0"/>
                </a:rPr>
                <a:t>,</a:t>
              </a:r>
              <a:r>
                <a:rPr lang="en-US" sz="3600" baseline="0" dirty="0" smtClean="0">
                  <a:solidFill>
                    <a:schemeClr val="bg1"/>
                  </a:solidFill>
                  <a:latin typeface="Trebuchet MS" pitchFamily="34" charset="0"/>
                </a:rPr>
                <a:t> go online to </a:t>
              </a:r>
              <a:r>
                <a:rPr lang="en-US" sz="3600" b="0" dirty="0" smtClean="0">
                  <a:solidFill>
                    <a:schemeClr val="bg1"/>
                  </a:solidFill>
                  <a:latin typeface="Trebuchet MS" pitchFamily="34" charset="0"/>
                </a:rPr>
                <a:t>PosterPresentations.com</a:t>
              </a:r>
              <a:r>
                <a:rPr lang="en-US" sz="3600" dirty="0" smtClean="0">
                  <a:solidFill>
                    <a:schemeClr val="bg1"/>
                  </a:solidFill>
                  <a:latin typeface="Trebuchet MS" pitchFamily="34" charset="0"/>
                </a:rPr>
                <a:t/>
              </a:r>
              <a:br>
                <a:rPr lang="en-US" sz="3600" dirty="0" smtClean="0">
                  <a:solidFill>
                    <a:schemeClr val="bg1"/>
                  </a:solidFill>
                  <a:latin typeface="Trebuchet MS" pitchFamily="34" charset="0"/>
                </a:rPr>
              </a:br>
              <a:endParaRPr lang="en-US" sz="3600" dirty="0" smtClean="0">
                <a:solidFill>
                  <a:schemeClr val="bg1"/>
                </a:solidFill>
                <a:latin typeface="Trebuchet MS" pitchFamily="34" charset="0"/>
              </a:endParaRPr>
            </a:p>
            <a:p>
              <a:pPr algn="l" defTabSz="3765639"/>
              <a:r>
                <a:rPr lang="en-US" sz="3600" b="0" dirty="0" smtClean="0">
                  <a:solidFill>
                    <a:schemeClr val="bg1"/>
                  </a:solidFill>
                  <a:latin typeface="Trebuchet MS" pitchFamily="34" charset="0"/>
                </a:rPr>
                <a:t>Need</a:t>
              </a:r>
              <a:r>
                <a:rPr lang="en-US" sz="3600" b="0" baseline="0" dirty="0" smtClean="0">
                  <a:solidFill>
                    <a:schemeClr val="bg1"/>
                  </a:solidFill>
                  <a:latin typeface="Trebuchet MS" pitchFamily="34" charset="0"/>
                </a:rPr>
                <a:t> assistance? Call us at </a:t>
              </a:r>
              <a:r>
                <a:rPr lang="en-US" sz="3600" b="0" dirty="0" smtClean="0">
                  <a:solidFill>
                    <a:srgbClr val="FFC000"/>
                  </a:solidFill>
                  <a:latin typeface="Trebuchet MS" pitchFamily="34" charset="0"/>
                </a:rPr>
                <a:t>1.510.649.3001</a:t>
              </a:r>
            </a:p>
            <a:p>
              <a:pPr algn="l" defTabSz="3765639"/>
              <a:endParaRPr lang="en-US" sz="4400" b="1" dirty="0" smtClean="0">
                <a:solidFill>
                  <a:srgbClr val="FFFF00"/>
                </a:solidFill>
                <a:latin typeface="Trebuchet MS" pitchFamily="34" charset="0"/>
              </a:endParaRPr>
            </a:p>
            <a:p>
              <a:pPr algn="ctr"/>
              <a:endParaRPr lang="en-US" sz="3200" b="1" dirty="0" smtClean="0">
                <a:solidFill>
                  <a:schemeClr val="bg1"/>
                </a:solidFill>
                <a:latin typeface="Trebuchet MS" pitchFamily="34" charset="0"/>
              </a:endParaRPr>
            </a:p>
            <a:p>
              <a:pPr algn="ctr"/>
              <a:r>
                <a:rPr lang="en-US" sz="4800" b="1" spc="600" dirty="0" smtClean="0">
                  <a:solidFill>
                    <a:schemeClr val="bg1"/>
                  </a:solidFill>
                  <a:latin typeface="Trebuchet MS" pitchFamily="34" charset="0"/>
                </a:rPr>
                <a:t>QUICK START</a:t>
              </a:r>
            </a:p>
            <a:p>
              <a:pPr algn="ctr"/>
              <a:endParaRPr lang="en-US" sz="4000" b="1"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Zoom in and out</a:t>
              </a:r>
            </a:p>
            <a:p>
              <a:pPr marL="2527300" indent="-650875" algn="l" defTabSz="850900">
                <a:tabLst/>
              </a:pPr>
              <a:r>
                <a:rPr lang="en-US" sz="3200" b="0" baseline="0" dirty="0" smtClean="0">
                  <a:solidFill>
                    <a:schemeClr val="bg1"/>
                  </a:solidFill>
                  <a:latin typeface="Trebuchet MS" pitchFamily="34" charset="0"/>
                </a:rPr>
                <a:t>	</a:t>
              </a:r>
              <a:r>
                <a:rPr lang="en-US" sz="3200" b="0" baseline="0" dirty="0" smtClean="0">
                  <a:solidFill>
                    <a:schemeClr val="bg1">
                      <a:lumMod val="75000"/>
                    </a:schemeClr>
                  </a:solidFill>
                  <a:latin typeface="Trebuchet MS" pitchFamily="34" charset="0"/>
                </a:rPr>
                <a:t>As you work on your poster zoom in and out to the level that is more comfortable to you. Go to VIEW &gt; ZOOM.</a:t>
              </a:r>
            </a:p>
            <a:p>
              <a:pPr algn="l"/>
              <a:endParaRPr lang="en-US" sz="3600" b="0"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Title, Authors, and Affiliations</a:t>
              </a:r>
            </a:p>
            <a:p>
              <a:pPr algn="l"/>
              <a:r>
                <a:rPr lang="en-US" sz="32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32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3200" b="0" spc="0" baseline="0" dirty="0" smtClean="0">
                <a:solidFill>
                  <a:schemeClr val="bg1">
                    <a:lumMod val="75000"/>
                  </a:schemeClr>
                </a:solidFill>
                <a:latin typeface="Trebuchet MS" pitchFamily="34" charset="0"/>
              </a:endParaRPr>
            </a:p>
            <a:p>
              <a:pPr algn="l"/>
              <a:r>
                <a:rPr lang="en-US" sz="3200" b="1" spc="300" baseline="0" dirty="0" smtClean="0">
                  <a:solidFill>
                    <a:srgbClr val="FFC000"/>
                  </a:solidFill>
                  <a:latin typeface="Trebuchet MS" pitchFamily="34" charset="0"/>
                </a:rPr>
                <a:t>TIP</a:t>
              </a:r>
              <a:r>
                <a:rPr lang="en-US" sz="3200" b="1" baseline="0" dirty="0" smtClean="0">
                  <a:solidFill>
                    <a:srgbClr val="FFC000"/>
                  </a:solidFill>
                  <a:latin typeface="Trebuchet MS" pitchFamily="34" charset="0"/>
                </a:rPr>
                <a:t>: </a:t>
              </a:r>
              <a:r>
                <a:rPr lang="en-US" sz="32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3600" b="1" baseline="0" dirty="0" smtClean="0">
                  <a:solidFill>
                    <a:schemeClr val="bg1"/>
                  </a:solidFill>
                  <a:latin typeface="Trebuchet MS" pitchFamily="34" charset="0"/>
                </a:rPr>
                <a:t/>
              </a:r>
              <a:br>
                <a:rPr lang="en-US" sz="3600" b="1" baseline="0" dirty="0" smtClean="0">
                  <a:solidFill>
                    <a:schemeClr val="bg1"/>
                  </a:solidFill>
                  <a:latin typeface="Trebuchet MS" pitchFamily="34" charset="0"/>
                </a:rPr>
              </a:br>
              <a:endParaRPr lang="en-US" sz="3600" b="1" dirty="0" smtClean="0">
                <a:solidFill>
                  <a:schemeClr val="bg1"/>
                </a:solidFill>
                <a:latin typeface="Trebuchet MS" pitchFamily="34" charset="0"/>
              </a:endParaRPr>
            </a:p>
            <a:p>
              <a:pPr algn="ctr"/>
              <a:endParaRPr lang="en-US" sz="3600" b="1" dirty="0" smtClean="0">
                <a:solidFill>
                  <a:srgbClr val="FFC000"/>
                </a:solidFill>
                <a:latin typeface="Trebuchet MS" pitchFamily="34" charset="0"/>
              </a:endParaRPr>
            </a:p>
            <a:p>
              <a:pPr algn="ctr"/>
              <a:endParaRPr lang="en-US" sz="3600" b="1" dirty="0" smtClean="0">
                <a:solidFill>
                  <a:srgbClr val="FFC000"/>
                </a:solidFill>
                <a:latin typeface="Trebuchet MS" pitchFamily="34" charset="0"/>
              </a:endParaRPr>
            </a:p>
            <a:p>
              <a:pPr algn="ctr"/>
              <a:r>
                <a:rPr lang="en-US" sz="4000" b="1" dirty="0" smtClean="0">
                  <a:solidFill>
                    <a:srgbClr val="FFC000"/>
                  </a:solidFill>
                  <a:latin typeface="Trebuchet MS" pitchFamily="34" charset="0"/>
                </a:rPr>
                <a:t>Adding Logos</a:t>
              </a:r>
              <a:r>
                <a:rPr lang="en-US" sz="4000" b="1" baseline="0" dirty="0" smtClean="0">
                  <a:solidFill>
                    <a:srgbClr val="FFC000"/>
                  </a:solidFill>
                  <a:latin typeface="Trebuchet MS" pitchFamily="34" charset="0"/>
                </a:rPr>
                <a:t> / Seals</a:t>
              </a:r>
            </a:p>
            <a:p>
              <a:pPr algn="l"/>
              <a:r>
                <a:rPr lang="en-US" sz="32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3200" b="0" spc="300" baseline="0" dirty="0" smtClean="0">
                <a:solidFill>
                  <a:schemeClr val="bg1">
                    <a:lumMod val="75000"/>
                  </a:schemeClr>
                </a:solidFill>
                <a:latin typeface="Trebuchet MS" pitchFamily="34" charset="0"/>
              </a:endParaRPr>
            </a:p>
            <a:p>
              <a:pPr algn="l"/>
              <a:r>
                <a:rPr lang="en-US" sz="3200" b="1" spc="300" baseline="0" dirty="0" smtClean="0">
                  <a:solidFill>
                    <a:srgbClr val="FFC000"/>
                  </a:solidFill>
                  <a:latin typeface="Trebuchet MS" pitchFamily="34" charset="0"/>
                </a:rPr>
                <a:t>TIP:</a:t>
              </a:r>
              <a:r>
                <a:rPr lang="en-US" sz="3200" b="1" spc="0" baseline="0" dirty="0" smtClean="0">
                  <a:solidFill>
                    <a:srgbClr val="FFC000"/>
                  </a:solidFill>
                  <a:latin typeface="Trebuchet MS" pitchFamily="34" charset="0"/>
                </a:rPr>
                <a:t> </a:t>
              </a:r>
              <a:r>
                <a:rPr lang="en-US" sz="3200" b="0" baseline="0" dirty="0" smtClean="0">
                  <a:solidFill>
                    <a:schemeClr val="bg1">
                      <a:lumMod val="75000"/>
                    </a:schemeClr>
                  </a:solidFill>
                  <a:latin typeface="Trebuchet MS" pitchFamily="34" charset="0"/>
                </a:rPr>
                <a:t>See if your school’s logo is available on our free poster templates page.</a:t>
              </a:r>
            </a:p>
            <a:p>
              <a:pPr algn="l"/>
              <a:endParaRPr lang="en-US" sz="3200" b="0" baseline="0" dirty="0" smtClean="0">
                <a:latin typeface="Trebuchet MS" pitchFamily="34" charset="0"/>
              </a:endParaRPr>
            </a:p>
            <a:p>
              <a:pPr algn="ctr"/>
              <a:r>
                <a:rPr lang="en-US" sz="4000" b="1" baseline="0" dirty="0" smtClean="0">
                  <a:solidFill>
                    <a:srgbClr val="FFC000"/>
                  </a:solidFill>
                  <a:latin typeface="Trebuchet MS" pitchFamily="34" charset="0"/>
                </a:rPr>
                <a:t>Photographs / Graphics</a:t>
              </a:r>
            </a:p>
            <a:p>
              <a:pPr algn="l" defTabSz="977900"/>
              <a:r>
                <a:rPr lang="en-US" sz="32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3200" b="0" spc="0" baseline="0" dirty="0" smtClean="0">
                  <a:solidFill>
                    <a:schemeClr val="bg1">
                      <a:lumMod val="75000"/>
                    </a:schemeClr>
                  </a:solidFill>
                  <a:latin typeface="Trebuchet MS" pitchFamily="34" charset="0"/>
                </a:rPr>
                <a:t>disproportionally.</a:t>
              </a:r>
            </a:p>
            <a:p>
              <a:pPr algn="l" defTabSz="977900"/>
              <a:endParaRPr lang="en-US" sz="3200" b="0" baseline="0" dirty="0" smtClean="0">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endParaRPr lang="en-US" sz="3600" b="1" baseline="0" dirty="0" smtClean="0">
                <a:solidFill>
                  <a:srgbClr val="FFC000"/>
                </a:solidFill>
                <a:latin typeface="Trebuchet MS" pitchFamily="34" charset="0"/>
              </a:endParaRPr>
            </a:p>
            <a:p>
              <a:pPr algn="ctr"/>
              <a:r>
                <a:rPr lang="en-US" sz="4000" b="1" baseline="0" dirty="0" smtClean="0">
                  <a:solidFill>
                    <a:srgbClr val="FFC000"/>
                  </a:solidFill>
                  <a:latin typeface="Trebuchet MS" pitchFamily="34" charset="0"/>
                </a:rPr>
                <a:t>Image Quality Check</a:t>
              </a:r>
            </a:p>
            <a:p>
              <a:pPr lvl="0" algn="l" defTabSz="977900"/>
              <a:r>
                <a:rPr lang="en-US" sz="32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3600" b="0" dirty="0" smtClean="0">
                <a:latin typeface="Trebuchet MS" pitchFamily="34" charset="0"/>
              </a:endParaRPr>
            </a:p>
          </p:txBody>
        </p:sp>
        <p:cxnSp>
          <p:nvCxnSpPr>
            <p:cNvPr id="38" name="Straight Connector 37"/>
            <p:cNvCxnSpPr/>
            <p:nvPr/>
          </p:nvCxnSpPr>
          <p:spPr>
            <a:xfrm>
              <a:off x="-11259590" y="10022764"/>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9" name="Picture 38"/>
            <p:cNvPicPr>
              <a:picLocks noChangeAspect="1"/>
            </p:cNvPicPr>
            <p:nvPr userDrawn="1"/>
          </p:nvPicPr>
          <p:blipFill>
            <a:blip r:embed="rId4"/>
            <a:stretch>
              <a:fillRect/>
            </a:stretch>
          </p:blipFill>
          <p:spPr>
            <a:xfrm>
              <a:off x="-10732766" y="12366455"/>
              <a:ext cx="1597666" cy="1201935"/>
            </a:xfrm>
            <a:prstGeom prst="rect">
              <a:avLst/>
            </a:prstGeom>
          </p:spPr>
        </p:pic>
        <p:pic>
          <p:nvPicPr>
            <p:cNvPr id="40" name="Picture 39"/>
            <p:cNvPicPr>
              <a:picLocks noChangeAspect="1"/>
            </p:cNvPicPr>
            <p:nvPr userDrawn="1"/>
          </p:nvPicPr>
          <p:blipFill>
            <a:blip r:embed="rId5"/>
            <a:stretch>
              <a:fillRect/>
            </a:stretch>
          </p:blipFill>
          <p:spPr>
            <a:xfrm>
              <a:off x="-10753121" y="19123126"/>
              <a:ext cx="9986808" cy="1053596"/>
            </a:xfrm>
            <a:prstGeom prst="rect">
              <a:avLst/>
            </a:prstGeom>
          </p:spPr>
        </p:pic>
        <p:grpSp>
          <p:nvGrpSpPr>
            <p:cNvPr id="41" name="Group 40"/>
            <p:cNvGrpSpPr/>
            <p:nvPr userDrawn="1"/>
          </p:nvGrpSpPr>
          <p:grpSpPr>
            <a:xfrm>
              <a:off x="-10018193" y="29365044"/>
              <a:ext cx="7531184" cy="2052837"/>
              <a:chOff x="-4596333" y="13692496"/>
              <a:chExt cx="3470786" cy="943161"/>
            </a:xfrm>
          </p:grpSpPr>
          <p:grpSp>
            <p:nvGrpSpPr>
              <p:cNvPr id="49" name="Group 48"/>
              <p:cNvGrpSpPr/>
              <p:nvPr userDrawn="1"/>
            </p:nvGrpSpPr>
            <p:grpSpPr>
              <a:xfrm>
                <a:off x="-2909401" y="13736732"/>
                <a:ext cx="624431" cy="898924"/>
                <a:chOff x="-4115837" y="14951891"/>
                <a:chExt cx="779338" cy="1288151"/>
              </a:xfrm>
            </p:grpSpPr>
            <p:pic>
              <p:nvPicPr>
                <p:cNvPr id="70" name="Picture 69"/>
                <p:cNvPicPr>
                  <a:picLocks noChangeAspect="1"/>
                </p:cNvPicPr>
                <p:nvPr userDrawn="1"/>
              </p:nvPicPr>
              <p:blipFill>
                <a:blip r:embed="rId6"/>
                <a:stretch>
                  <a:fillRect/>
                </a:stretch>
              </p:blipFill>
              <p:spPr>
                <a:xfrm>
                  <a:off x="-4105300" y="14951891"/>
                  <a:ext cx="768801" cy="1090857"/>
                </a:xfrm>
                <a:prstGeom prst="rect">
                  <a:avLst/>
                </a:prstGeom>
              </p:spPr>
            </p:pic>
            <p:sp>
              <p:nvSpPr>
                <p:cNvPr id="71" name="TextBox 70"/>
                <p:cNvSpPr txBox="1"/>
                <p:nvPr userDrawn="1"/>
              </p:nvSpPr>
              <p:spPr>
                <a:xfrm>
                  <a:off x="-4115837" y="15948633"/>
                  <a:ext cx="779337" cy="291409"/>
                </a:xfrm>
                <a:prstGeom prst="rect">
                  <a:avLst/>
                </a:prstGeom>
                <a:solidFill>
                  <a:schemeClr val="accent1"/>
                </a:solidFill>
                <a:ln>
                  <a:noFill/>
                </a:ln>
              </p:spPr>
              <p:txBody>
                <a:bodyPr wrap="square" lIns="91440" tIns="91440" rIns="91440" bIns="91440" rtlCol="0">
                  <a:spAutoFit/>
                </a:bodyPr>
                <a:lstStyle/>
                <a:p>
                  <a:pPr algn="ctr"/>
                  <a:r>
                    <a:rPr lang="en-US" sz="2000" b="1" dirty="0" smtClean="0">
                      <a:solidFill>
                        <a:schemeClr val="tx1"/>
                      </a:solidFill>
                    </a:rPr>
                    <a:t>ORIGINAL</a:t>
                  </a:r>
                  <a:endParaRPr lang="en-US" sz="2000" b="1" dirty="0">
                    <a:solidFill>
                      <a:schemeClr val="tx1"/>
                    </a:solidFill>
                  </a:endParaRPr>
                </a:p>
              </p:txBody>
            </p:sp>
          </p:grpSp>
          <p:grpSp>
            <p:nvGrpSpPr>
              <p:cNvPr id="65" name="Group 64"/>
              <p:cNvGrpSpPr/>
              <p:nvPr userDrawn="1"/>
            </p:nvGrpSpPr>
            <p:grpSpPr>
              <a:xfrm>
                <a:off x="-2159064" y="13736740"/>
                <a:ext cx="1033517" cy="898917"/>
                <a:chOff x="-3094760" y="14877307"/>
                <a:chExt cx="1420279" cy="1235306"/>
              </a:xfrm>
            </p:grpSpPr>
            <p:pic>
              <p:nvPicPr>
                <p:cNvPr id="68" name="Picture 67"/>
                <p:cNvPicPr>
                  <a:picLocks noChangeAspect="1"/>
                </p:cNvPicPr>
                <p:nvPr userDrawn="1"/>
              </p:nvPicPr>
              <p:blipFill>
                <a:blip r:embed="rId6"/>
                <a:stretch>
                  <a:fillRect/>
                </a:stretch>
              </p:blipFill>
              <p:spPr>
                <a:xfrm>
                  <a:off x="-3094760" y="14877307"/>
                  <a:ext cx="1420279" cy="1029694"/>
                </a:xfrm>
                <a:prstGeom prst="rect">
                  <a:avLst/>
                </a:prstGeom>
              </p:spPr>
            </p:pic>
            <p:sp>
              <p:nvSpPr>
                <p:cNvPr id="69" name="TextBox 68"/>
                <p:cNvSpPr txBox="1"/>
                <p:nvPr userDrawn="1"/>
              </p:nvSpPr>
              <p:spPr>
                <a:xfrm>
                  <a:off x="-3092013" y="15833157"/>
                  <a:ext cx="1417532" cy="279456"/>
                </a:xfrm>
                <a:prstGeom prst="rect">
                  <a:avLst/>
                </a:prstGeom>
                <a:solidFill>
                  <a:srgbClr val="FF0000"/>
                </a:solidFill>
              </p:spPr>
              <p:txBody>
                <a:bodyPr wrap="square" lIns="457200" tIns="91440" rIns="457200" bIns="91440" rtlCol="0">
                  <a:spAutoFit/>
                </a:bodyPr>
                <a:lstStyle/>
                <a:p>
                  <a:pPr algn="ctr"/>
                  <a:r>
                    <a:rPr lang="en-US" sz="2000" b="1" dirty="0" smtClean="0">
                      <a:solidFill>
                        <a:schemeClr val="bg1"/>
                      </a:solidFill>
                    </a:rPr>
                    <a:t>DISTORTED</a:t>
                  </a:r>
                  <a:endParaRPr lang="en-US" sz="900" b="1" dirty="0">
                    <a:solidFill>
                      <a:schemeClr val="bg1"/>
                    </a:solidFill>
                  </a:endParaRPr>
                </a:p>
              </p:txBody>
            </p:sp>
          </p:grpSp>
          <p:pic>
            <p:nvPicPr>
              <p:cNvPr id="66" name="Picture 65"/>
              <p:cNvPicPr>
                <a:picLocks noChangeAspect="1"/>
              </p:cNvPicPr>
              <p:nvPr userDrawn="1"/>
            </p:nvPicPr>
            <p:blipFill>
              <a:blip r:embed="rId7"/>
              <a:stretch>
                <a:fillRect/>
              </a:stretch>
            </p:blipFill>
            <p:spPr>
              <a:xfrm>
                <a:off x="-4596333" y="13692496"/>
                <a:ext cx="1098742" cy="847761"/>
              </a:xfrm>
              <a:prstGeom prst="rect">
                <a:avLst/>
              </a:prstGeom>
            </p:spPr>
          </p:pic>
          <p:sp>
            <p:nvSpPr>
              <p:cNvPr id="67" name="TextBox 66"/>
              <p:cNvSpPr txBox="1"/>
              <p:nvPr userDrawn="1"/>
            </p:nvSpPr>
            <p:spPr>
              <a:xfrm>
                <a:off x="-4566506" y="14341484"/>
                <a:ext cx="1035685" cy="292325"/>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42" name="Group 41"/>
            <p:cNvGrpSpPr/>
            <p:nvPr userDrawn="1"/>
          </p:nvGrpSpPr>
          <p:grpSpPr>
            <a:xfrm>
              <a:off x="-10732766" y="34463689"/>
              <a:ext cx="9344084" cy="2453249"/>
              <a:chOff x="-4908909" y="15818038"/>
              <a:chExt cx="4306270" cy="1127127"/>
            </a:xfrm>
          </p:grpSpPr>
          <p:graphicFrame>
            <p:nvGraphicFramePr>
              <p:cNvPr id="43" name="Object 42"/>
              <p:cNvGraphicFramePr>
                <a:graphicFrameLocks noChangeAspect="1"/>
              </p:cNvGraphicFramePr>
              <p:nvPr userDrawn="1">
                <p:extLst>
                  <p:ext uri="{D42A27DB-BD31-4B8C-83A1-F6EECF244321}">
                    <p14:modId xmlns:p14="http://schemas.microsoft.com/office/powerpoint/2010/main" val="3418637609"/>
                  </p:ext>
                </p:extLst>
              </p:nvPr>
            </p:nvGraphicFramePr>
            <p:xfrm>
              <a:off x="-4682404" y="15818045"/>
              <a:ext cx="1828800" cy="1117600"/>
            </p:xfrm>
            <a:graphic>
              <a:graphicData uri="http://schemas.openxmlformats.org/presentationml/2006/ole">
                <mc:AlternateContent xmlns:mc="http://schemas.openxmlformats.org/markup-compatibility/2006">
                  <mc:Choice xmlns:v="urn:schemas-microsoft-com:vml" Requires="v">
                    <p:oleObj spid="_x0000_s2210"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682404" y="15818045"/>
                            <a:ext cx="1828800" cy="1117600"/>
                          </a:xfrm>
                          <a:prstGeom prst="rect">
                            <a:avLst/>
                          </a:prstGeom>
                        </p:spPr>
                      </p:pic>
                    </p:oleObj>
                  </mc:Fallback>
                </mc:AlternateContent>
              </a:graphicData>
            </a:graphic>
          </p:graphicFrame>
          <p:graphicFrame>
            <p:nvGraphicFramePr>
              <p:cNvPr id="44" name="Object 43"/>
              <p:cNvGraphicFramePr>
                <a:graphicFrameLocks noChangeAspect="1"/>
              </p:cNvGraphicFramePr>
              <p:nvPr userDrawn="1">
                <p:extLst>
                  <p:ext uri="{D42A27DB-BD31-4B8C-83A1-F6EECF244321}">
                    <p14:modId xmlns:p14="http://schemas.microsoft.com/office/powerpoint/2010/main" val="2749430147"/>
                  </p:ext>
                </p:extLst>
              </p:nvPr>
            </p:nvGraphicFramePr>
            <p:xfrm>
              <a:off x="-2605698" y="15821738"/>
              <a:ext cx="1828800" cy="1117600"/>
            </p:xfrm>
            <a:graphic>
              <a:graphicData uri="http://schemas.openxmlformats.org/presentationml/2006/ole">
                <mc:AlternateContent xmlns:mc="http://schemas.openxmlformats.org/markup-compatibility/2006">
                  <mc:Choice xmlns:v="urn:schemas-microsoft-com:vml" Requires="v">
                    <p:oleObj spid="_x0000_s2211"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605698" y="15821738"/>
                            <a:ext cx="1828800" cy="1117600"/>
                          </a:xfrm>
                          <a:prstGeom prst="rect">
                            <a:avLst/>
                          </a:prstGeom>
                        </p:spPr>
                      </p:pic>
                    </p:oleObj>
                  </mc:Fallback>
                </mc:AlternateContent>
              </a:graphicData>
            </a:graphic>
          </p:graphicFrame>
          <p:sp>
            <p:nvSpPr>
              <p:cNvPr id="46" name="TextBox 45"/>
              <p:cNvSpPr txBox="1"/>
              <p:nvPr userDrawn="1"/>
            </p:nvSpPr>
            <p:spPr>
              <a:xfrm rot="16200000">
                <a:off x="-5384842" y="16293971"/>
                <a:ext cx="1117601" cy="165735"/>
              </a:xfrm>
              <a:prstGeom prst="rect">
                <a:avLst/>
              </a:prstGeom>
              <a:noFill/>
            </p:spPr>
            <p:txBody>
              <a:bodyPr wrap="square" lIns="91440" tIns="91440" rIns="91440" bIns="0" rtlCol="0">
                <a:spAutoFit/>
              </a:bodyPr>
              <a:lstStyle/>
              <a:p>
                <a:pPr algn="ctr"/>
                <a:r>
                  <a:rPr lang="en-US" sz="2000" dirty="0" smtClean="0">
                    <a:solidFill>
                      <a:srgbClr val="92D050"/>
                    </a:solidFill>
                  </a:rPr>
                  <a:t>Good</a:t>
                </a:r>
                <a:r>
                  <a:rPr lang="en-US" sz="2000" baseline="0" dirty="0" smtClean="0">
                    <a:solidFill>
                      <a:srgbClr val="92D050"/>
                    </a:solidFill>
                  </a:rPr>
                  <a:t> </a:t>
                </a:r>
                <a:r>
                  <a:rPr lang="en-US" sz="2000" baseline="0" dirty="0" smtClean="0">
                    <a:solidFill>
                      <a:schemeClr val="bg1"/>
                    </a:solidFill>
                  </a:rPr>
                  <a:t>printing quality</a:t>
                </a:r>
                <a:endParaRPr lang="en-US" sz="2000" dirty="0">
                  <a:solidFill>
                    <a:schemeClr val="bg1"/>
                  </a:solidFill>
                </a:endParaRPr>
              </a:p>
            </p:txBody>
          </p:sp>
          <p:sp>
            <p:nvSpPr>
              <p:cNvPr id="47" name="TextBox 46"/>
              <p:cNvSpPr txBox="1"/>
              <p:nvPr userDrawn="1"/>
            </p:nvSpPr>
            <p:spPr>
              <a:xfrm rot="16200000">
                <a:off x="-1244307" y="16303497"/>
                <a:ext cx="1117601" cy="165735"/>
              </a:xfrm>
              <a:prstGeom prst="rect">
                <a:avLst/>
              </a:prstGeom>
              <a:noFill/>
            </p:spPr>
            <p:txBody>
              <a:bodyPr wrap="square" lIns="91440" tIns="91440" rIns="91440" bIns="0" rtlCol="0">
                <a:spAutoFit/>
              </a:bodyPr>
              <a:lstStyle/>
              <a:p>
                <a:pPr algn="ctr"/>
                <a:r>
                  <a:rPr lang="en-US" sz="2000" dirty="0" smtClean="0">
                    <a:solidFill>
                      <a:srgbClr val="FF0000"/>
                    </a:solidFill>
                  </a:rPr>
                  <a:t>Bad </a:t>
                </a:r>
                <a:r>
                  <a:rPr lang="en-US" sz="2000" dirty="0" smtClean="0">
                    <a:solidFill>
                      <a:schemeClr val="bg1"/>
                    </a:solidFill>
                  </a:rPr>
                  <a:t>printing quality</a:t>
                </a:r>
                <a:endParaRPr lang="en-US" sz="2000" dirty="0">
                  <a:solidFill>
                    <a:schemeClr val="bg1"/>
                  </a:solidFill>
                </a:endParaRPr>
              </a:p>
            </p:txBody>
          </p:sp>
        </p:grpSp>
      </p:grpSp>
      <p:grpSp>
        <p:nvGrpSpPr>
          <p:cNvPr id="72" name="Group 71"/>
          <p:cNvGrpSpPr/>
          <p:nvPr userDrawn="1"/>
        </p:nvGrpSpPr>
        <p:grpSpPr>
          <a:xfrm>
            <a:off x="33178826" y="0"/>
            <a:ext cx="12284832" cy="43891200"/>
            <a:chOff x="44157839" y="-55065"/>
            <a:chExt cx="11062139" cy="39522767"/>
          </a:xfrm>
        </p:grpSpPr>
        <p:sp>
          <p:nvSpPr>
            <p:cNvPr id="73" name="Rectangle 72"/>
            <p:cNvSpPr/>
            <p:nvPr userDrawn="1"/>
          </p:nvSpPr>
          <p:spPr>
            <a:xfrm>
              <a:off x="44157839" y="-55065"/>
              <a:ext cx="11062139" cy="39522767"/>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800" b="1" spc="600" dirty="0" smtClean="0">
                  <a:solidFill>
                    <a:schemeClr val="bg1"/>
                  </a:solidFill>
                  <a:latin typeface="Trebuchet MS" pitchFamily="34" charset="0"/>
                </a:rPr>
                <a:t>QUICK START (cont.)</a:t>
              </a:r>
            </a:p>
            <a:p>
              <a:pPr algn="ctr"/>
              <a:endParaRPr lang="en-US" sz="4400" b="1" baseline="0" dirty="0" smtClean="0">
                <a:solidFill>
                  <a:schemeClr val="bg1"/>
                </a:solidFill>
                <a:latin typeface="Trebuchet MS" pitchFamily="34" charset="0"/>
              </a:endParaRPr>
            </a:p>
            <a:p>
              <a:pPr algn="ctr"/>
              <a:r>
                <a:rPr lang="en-US" sz="40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32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32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endParaRPr lang="en-US" sz="3200" b="0" baseline="0" dirty="0" smtClean="0">
                <a:solidFill>
                  <a:schemeClr val="bg1">
                    <a:lumMod val="75000"/>
                  </a:schemeClr>
                </a:solidFill>
                <a:latin typeface="Trebuchet MS" pitchFamily="34" charset="0"/>
              </a:endParaRPr>
            </a:p>
            <a:p>
              <a:pPr marL="0" indent="0" algn="l" defTabSz="114300"/>
              <a:r>
                <a:rPr lang="en-US" sz="32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3200" b="0" baseline="0" dirty="0" smtClean="0">
                <a:solidFill>
                  <a:schemeClr val="bg1">
                    <a:lumMod val="75000"/>
                  </a:schemeClr>
                </a:solidFill>
                <a:latin typeface="Trebuchet MS" pitchFamily="34" charset="0"/>
              </a:endParaRPr>
            </a:p>
            <a:p>
              <a:pPr algn="ctr"/>
              <a:r>
                <a:rPr lang="en-US" sz="4000" b="1" baseline="0" dirty="0" smtClean="0">
                  <a:solidFill>
                    <a:srgbClr val="FFC000"/>
                  </a:solidFill>
                  <a:latin typeface="Trebuchet MS" pitchFamily="34" charset="0"/>
                </a:rPr>
                <a:t>How to add Text</a:t>
              </a:r>
            </a:p>
            <a:p>
              <a:pPr marL="3429000" lvl="2" indent="0" algn="l" defTabSz="114300"/>
              <a:r>
                <a:rPr lang="en-US" sz="32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3200" b="0" baseline="0" dirty="0" smtClean="0">
                  <a:solidFill>
                    <a:schemeClr val="bg1">
                      <a:lumMod val="75000"/>
                    </a:schemeClr>
                  </a:solidFill>
                  <a:latin typeface="Trebuchet MS" pitchFamily="34" charset="0"/>
                </a:rPr>
                <a:t> </a:t>
              </a:r>
              <a:r>
                <a:rPr kumimoji="0" lang="en-US" sz="40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a:t>
              </a:r>
              <a:b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b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The default template text offers a good starting point. Follow the conference requirements.</a:t>
              </a:r>
              <a:endParaRPr lang="en-US" sz="3200" b="0" baseline="0" dirty="0" smtClean="0">
                <a:solidFill>
                  <a:schemeClr val="bg1">
                    <a:lumMod val="75000"/>
                  </a:schemeClr>
                </a:solidFill>
                <a:latin typeface="Trebuchet MS" pitchFamily="34" charset="0"/>
              </a:endParaRPr>
            </a:p>
            <a:p>
              <a:pPr marL="1518341" lvl="2" indent="0" algn="l" defTabSz="114300"/>
              <a:endParaRPr lang="en-US" sz="3200" b="0" baseline="0" dirty="0" smtClean="0">
                <a:solidFill>
                  <a:schemeClr val="bg1">
                    <a:lumMod val="75000"/>
                  </a:schemeClr>
                </a:solidFill>
                <a:latin typeface="Trebuchet MS" pitchFamily="34" charset="0"/>
              </a:endParaRPr>
            </a:p>
            <a:p>
              <a:pPr algn="ctr"/>
              <a:r>
                <a:rPr lang="en-US" sz="4000" b="1" baseline="0" dirty="0" smtClean="0">
                  <a:solidFill>
                    <a:srgbClr val="FFC000"/>
                  </a:solidFill>
                  <a:latin typeface="Trebuchet MS" pitchFamily="34" charset="0"/>
                </a:rPr>
                <a:t>How to add Tables</a:t>
              </a:r>
            </a:p>
            <a:p>
              <a:pPr marL="2000250" lvl="1" indent="0" algn="l" defTabSz="114300"/>
              <a:r>
                <a:rPr lang="en-US" sz="3200" b="0" baseline="0" dirty="0" smtClean="0">
                  <a:solidFill>
                    <a:schemeClr val="bg1">
                      <a:lumMod val="75000"/>
                    </a:schemeClr>
                  </a:solidFill>
                  <a:latin typeface="Trebuchet MS" pitchFamily="34" charset="0"/>
                </a:rPr>
                <a:t>To add a table from scratch go to the INSERT menu and  click on TABLE. A drop-down box will help you select rows and columns. </a:t>
              </a:r>
            </a:p>
            <a:p>
              <a:pPr marL="0" lvl="0" indent="0" algn="l" defTabSz="114300"/>
              <a:r>
                <a:rPr lang="en-US" sz="32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40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of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32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74" name="Object 73"/>
            <p:cNvGraphicFramePr>
              <a:graphicFrameLocks noChangeAspect="1"/>
            </p:cNvGraphicFramePr>
            <p:nvPr userDrawn="1">
              <p:extLst>
                <p:ext uri="{D42A27DB-BD31-4B8C-83A1-F6EECF244321}">
                  <p14:modId xmlns:p14="http://schemas.microsoft.com/office/powerpoint/2010/main" val="411608545"/>
                </p:ext>
              </p:extLst>
            </p:nvPr>
          </p:nvGraphicFramePr>
          <p:xfrm>
            <a:off x="46871237" y="4169810"/>
            <a:ext cx="5586150" cy="2063772"/>
          </p:xfrm>
          <a:graphic>
            <a:graphicData uri="http://schemas.openxmlformats.org/presentationml/2006/ole">
              <mc:AlternateContent xmlns:mc="http://schemas.openxmlformats.org/markup-compatibility/2006">
                <mc:Choice xmlns:v="urn:schemas-microsoft-com:vml" Requires="v">
                  <p:oleObj spid="_x0000_s2212"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871237" y="4169810"/>
                          <a:ext cx="5586150" cy="2063772"/>
                        </a:xfrm>
                        <a:prstGeom prst="rect">
                          <a:avLst/>
                        </a:prstGeom>
                      </p:spPr>
                    </p:pic>
                  </p:oleObj>
                </mc:Fallback>
              </mc:AlternateContent>
            </a:graphicData>
          </a:graphic>
        </p:graphicFrame>
        <p:pic>
          <p:nvPicPr>
            <p:cNvPr id="75" name="Picture 74"/>
            <p:cNvPicPr>
              <a:picLocks noChangeAspect="1"/>
            </p:cNvPicPr>
            <p:nvPr userDrawn="1"/>
          </p:nvPicPr>
          <p:blipFill>
            <a:blip r:embed="rId14"/>
            <a:stretch>
              <a:fillRect/>
            </a:stretch>
          </p:blipFill>
          <p:spPr>
            <a:xfrm>
              <a:off x="44487207" y="9867815"/>
              <a:ext cx="2969584" cy="1370577"/>
            </a:xfrm>
            <a:prstGeom prst="rect">
              <a:avLst/>
            </a:prstGeom>
            <a:ln>
              <a:noFill/>
            </a:ln>
          </p:spPr>
        </p:pic>
        <p:graphicFrame>
          <p:nvGraphicFramePr>
            <p:cNvPr id="76" name="Object 75"/>
            <p:cNvGraphicFramePr>
              <a:graphicFrameLocks noChangeAspect="1"/>
            </p:cNvGraphicFramePr>
            <p:nvPr userDrawn="1">
              <p:extLst>
                <p:ext uri="{D42A27DB-BD31-4B8C-83A1-F6EECF244321}">
                  <p14:modId xmlns:p14="http://schemas.microsoft.com/office/powerpoint/2010/main" val="3565150550"/>
                </p:ext>
              </p:extLst>
            </p:nvPr>
          </p:nvGraphicFramePr>
          <p:xfrm>
            <a:off x="44715065" y="15720145"/>
            <a:ext cx="1482266" cy="992162"/>
          </p:xfrm>
          <a:graphic>
            <a:graphicData uri="http://schemas.openxmlformats.org/presentationml/2006/ole">
              <mc:AlternateContent xmlns:mc="http://schemas.openxmlformats.org/markup-compatibility/2006">
                <mc:Choice xmlns:v="urn:schemas-microsoft-com:vml" Requires="v">
                  <p:oleObj spid="_x0000_s2213"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715065" y="15720145"/>
                          <a:ext cx="1482266" cy="992162"/>
                        </a:xfrm>
                        <a:prstGeom prst="rect">
                          <a:avLst/>
                        </a:prstGeom>
                      </p:spPr>
                    </p:pic>
                  </p:oleObj>
                </mc:Fallback>
              </mc:AlternateContent>
            </a:graphicData>
          </a:graphic>
        </p:graphicFrame>
        <p:grpSp>
          <p:nvGrpSpPr>
            <p:cNvPr id="77" name="Group 76"/>
            <p:cNvGrpSpPr/>
            <p:nvPr userDrawn="1"/>
          </p:nvGrpSpPr>
          <p:grpSpPr>
            <a:xfrm>
              <a:off x="44487207" y="36227064"/>
              <a:ext cx="10354213" cy="1265612"/>
              <a:chOff x="44200453" y="34232958"/>
              <a:chExt cx="9771399" cy="1090622"/>
            </a:xfrm>
          </p:grpSpPr>
          <p:sp>
            <p:nvSpPr>
              <p:cNvPr id="79" name="Rounded Rectangle 78"/>
              <p:cNvSpPr/>
              <p:nvPr userDrawn="1"/>
            </p:nvSpPr>
            <p:spPr>
              <a:xfrm>
                <a:off x="44200453" y="34232958"/>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0"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34331292"/>
                <a:ext cx="914401" cy="914399"/>
              </a:xfrm>
              <a:prstGeom prst="rect">
                <a:avLst/>
              </a:prstGeom>
              <a:noFill/>
              <a:ln>
                <a:noFill/>
              </a:ln>
            </p:spPr>
          </p:pic>
          <p:sp>
            <p:nvSpPr>
              <p:cNvPr id="81" name="TextBox 80"/>
              <p:cNvSpPr txBox="1"/>
              <p:nvPr userDrawn="1"/>
            </p:nvSpPr>
            <p:spPr>
              <a:xfrm>
                <a:off x="45300663" y="34422880"/>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78" name="TextBox 77"/>
            <p:cNvSpPr txBox="1"/>
            <p:nvPr userDrawn="1"/>
          </p:nvSpPr>
          <p:spPr>
            <a:xfrm>
              <a:off x="44262808" y="37982288"/>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2013</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spTree>
  </p:cSld>
  <p:clrMap bg1="lt1" tx1="dk1" bg2="lt2" tx2="dk2" accent1="accent1" accent2="accent2" accent3="accent3" accent4="accent4" accent5="accent5" accent6="accent6" hlink="hlink" folHlink="folHlink"/>
  <p:sldLayoutIdLst>
    <p:sldLayoutId id="2147483654" r:id="rId1"/>
  </p:sldLayoutIdLst>
  <p:timing>
    <p:tnLst>
      <p:par>
        <p:cTn id="1" dur="indefinite" restart="never" nodeType="tmRoot"/>
      </p:par>
    </p:tnLst>
  </p:timing>
  <p:txStyles>
    <p:titleStyle>
      <a:lvl1pPr algn="ctr" defTabSz="4507640" rtl="0" eaLnBrk="1" latinLnBrk="0" hangingPunct="1">
        <a:spcBef>
          <a:spcPct val="0"/>
        </a:spcBef>
        <a:buNone/>
        <a:defRPr sz="9000" kern="1200">
          <a:solidFill>
            <a:schemeClr val="bg1"/>
          </a:solidFill>
          <a:latin typeface="Trebuchet MS" pitchFamily="34" charset="0"/>
          <a:ea typeface="+mj-ea"/>
          <a:cs typeface="+mj-cs"/>
        </a:defRPr>
      </a:lvl1pPr>
    </p:titleStyle>
    <p:bodyStyle>
      <a:lvl1pPr marL="1690365" indent="-1690365" algn="l" defTabSz="4507640" rtl="0" eaLnBrk="1" latinLnBrk="0" hangingPunct="1">
        <a:spcBef>
          <a:spcPct val="20000"/>
        </a:spcBef>
        <a:buFont typeface="Arial" pitchFamily="34" charset="0"/>
        <a:buChar char="•"/>
        <a:defRPr sz="15800" kern="1200">
          <a:solidFill>
            <a:schemeClr val="tx1"/>
          </a:solidFill>
          <a:latin typeface="+mn-lt"/>
          <a:ea typeface="+mn-ea"/>
          <a:cs typeface="+mn-cs"/>
        </a:defRPr>
      </a:lvl1pPr>
      <a:lvl2pPr marL="3662457" indent="-1408637" algn="l" defTabSz="4507640" rtl="0" eaLnBrk="1" latinLnBrk="0" hangingPunct="1">
        <a:spcBef>
          <a:spcPct val="20000"/>
        </a:spcBef>
        <a:buFont typeface="Arial" pitchFamily="34" charset="0"/>
        <a:buChar char="–"/>
        <a:defRPr sz="13900" kern="1200">
          <a:solidFill>
            <a:schemeClr val="tx1"/>
          </a:solidFill>
          <a:latin typeface="+mn-lt"/>
          <a:ea typeface="+mn-ea"/>
          <a:cs typeface="+mn-cs"/>
        </a:defRPr>
      </a:lvl2pPr>
      <a:lvl3pPr marL="5634551" indent="-1126911" algn="l" defTabSz="4507640" rtl="0" eaLnBrk="1" latinLnBrk="0" hangingPunct="1">
        <a:spcBef>
          <a:spcPct val="20000"/>
        </a:spcBef>
        <a:buFont typeface="Arial" pitchFamily="34" charset="0"/>
        <a:buChar char="•"/>
        <a:defRPr sz="11900" kern="1200">
          <a:solidFill>
            <a:schemeClr val="tx1"/>
          </a:solidFill>
          <a:latin typeface="+mn-lt"/>
          <a:ea typeface="+mn-ea"/>
          <a:cs typeface="+mn-cs"/>
        </a:defRPr>
      </a:lvl3pPr>
      <a:lvl4pPr marL="7888370"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4pPr>
      <a:lvl5pPr marL="10142189"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5pPr>
      <a:lvl6pPr marL="12396010"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6pPr>
      <a:lvl7pPr marL="14649828"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7pPr>
      <a:lvl8pPr marL="16903649"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8pPr>
      <a:lvl9pPr marL="19157469" indent="-1126911" algn="l" defTabSz="4507640" rtl="0" eaLnBrk="1" latinLnBrk="0" hangingPunct="1">
        <a:spcBef>
          <a:spcPct val="20000"/>
        </a:spcBef>
        <a:buFont typeface="Arial" pitchFamily="34" charset="0"/>
        <a:buChar char="•"/>
        <a:defRPr sz="9900" kern="1200">
          <a:solidFill>
            <a:schemeClr val="tx1"/>
          </a:solidFill>
          <a:latin typeface="+mn-lt"/>
          <a:ea typeface="+mn-ea"/>
          <a:cs typeface="+mn-cs"/>
        </a:defRPr>
      </a:lvl9pPr>
    </p:bodyStyle>
    <p:otherStyle>
      <a:defPPr>
        <a:defRPr lang="en-US"/>
      </a:defPPr>
      <a:lvl1pPr marL="0" algn="l" defTabSz="4507640" rtl="0" eaLnBrk="1" latinLnBrk="0" hangingPunct="1">
        <a:defRPr sz="8900" kern="1200">
          <a:solidFill>
            <a:schemeClr val="tx1"/>
          </a:solidFill>
          <a:latin typeface="+mn-lt"/>
          <a:ea typeface="+mn-ea"/>
          <a:cs typeface="+mn-cs"/>
        </a:defRPr>
      </a:lvl1pPr>
      <a:lvl2pPr marL="2253821" algn="l" defTabSz="4507640" rtl="0" eaLnBrk="1" latinLnBrk="0" hangingPunct="1">
        <a:defRPr sz="8900" kern="1200">
          <a:solidFill>
            <a:schemeClr val="tx1"/>
          </a:solidFill>
          <a:latin typeface="+mn-lt"/>
          <a:ea typeface="+mn-ea"/>
          <a:cs typeface="+mn-cs"/>
        </a:defRPr>
      </a:lvl2pPr>
      <a:lvl3pPr marL="4507640" algn="l" defTabSz="4507640" rtl="0" eaLnBrk="1" latinLnBrk="0" hangingPunct="1">
        <a:defRPr sz="8900" kern="1200">
          <a:solidFill>
            <a:schemeClr val="tx1"/>
          </a:solidFill>
          <a:latin typeface="+mn-lt"/>
          <a:ea typeface="+mn-ea"/>
          <a:cs typeface="+mn-cs"/>
        </a:defRPr>
      </a:lvl3pPr>
      <a:lvl4pPr marL="6761459" algn="l" defTabSz="4507640" rtl="0" eaLnBrk="1" latinLnBrk="0" hangingPunct="1">
        <a:defRPr sz="8900" kern="1200">
          <a:solidFill>
            <a:schemeClr val="tx1"/>
          </a:solidFill>
          <a:latin typeface="+mn-lt"/>
          <a:ea typeface="+mn-ea"/>
          <a:cs typeface="+mn-cs"/>
        </a:defRPr>
      </a:lvl4pPr>
      <a:lvl5pPr marL="9015279" algn="l" defTabSz="4507640" rtl="0" eaLnBrk="1" latinLnBrk="0" hangingPunct="1">
        <a:defRPr sz="8900" kern="1200">
          <a:solidFill>
            <a:schemeClr val="tx1"/>
          </a:solidFill>
          <a:latin typeface="+mn-lt"/>
          <a:ea typeface="+mn-ea"/>
          <a:cs typeface="+mn-cs"/>
        </a:defRPr>
      </a:lvl5pPr>
      <a:lvl6pPr marL="11269100" algn="l" defTabSz="4507640" rtl="0" eaLnBrk="1" latinLnBrk="0" hangingPunct="1">
        <a:defRPr sz="8900" kern="1200">
          <a:solidFill>
            <a:schemeClr val="tx1"/>
          </a:solidFill>
          <a:latin typeface="+mn-lt"/>
          <a:ea typeface="+mn-ea"/>
          <a:cs typeface="+mn-cs"/>
        </a:defRPr>
      </a:lvl6pPr>
      <a:lvl7pPr marL="13522921" algn="l" defTabSz="4507640" rtl="0" eaLnBrk="1" latinLnBrk="0" hangingPunct="1">
        <a:defRPr sz="8900" kern="1200">
          <a:solidFill>
            <a:schemeClr val="tx1"/>
          </a:solidFill>
          <a:latin typeface="+mn-lt"/>
          <a:ea typeface="+mn-ea"/>
          <a:cs typeface="+mn-cs"/>
        </a:defRPr>
      </a:lvl7pPr>
      <a:lvl8pPr marL="15776740" algn="l" defTabSz="4507640" rtl="0" eaLnBrk="1" latinLnBrk="0" hangingPunct="1">
        <a:defRPr sz="8900" kern="1200">
          <a:solidFill>
            <a:schemeClr val="tx1"/>
          </a:solidFill>
          <a:latin typeface="+mn-lt"/>
          <a:ea typeface="+mn-ea"/>
          <a:cs typeface="+mn-cs"/>
        </a:defRPr>
      </a:lvl8pPr>
      <a:lvl9pPr marL="18030561" algn="l" defTabSz="4507640" rtl="0" eaLnBrk="1" latinLnBrk="0" hangingPunct="1">
        <a:defRPr sz="8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4.jpeg"/><Relationship Id="rId11" Type="http://schemas.openxmlformats.org/officeDocument/2006/relationships/image" Target="../media/image19.jpe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jpeg"/><Relationship Id="rId9"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Text Placeholder 243"/>
          <p:cNvSpPr>
            <a:spLocks noGrp="1"/>
          </p:cNvSpPr>
          <p:nvPr>
            <p:ph type="body" sz="quarter" idx="10"/>
          </p:nvPr>
        </p:nvSpPr>
        <p:spPr>
          <a:xfrm>
            <a:off x="1072771" y="7912954"/>
            <a:ext cx="14789403" cy="7089885"/>
          </a:xfrm>
        </p:spPr>
        <p:txBody>
          <a:bodyPr/>
          <a:lstStyle/>
          <a:p>
            <a:r>
              <a:rPr lang="en-US" sz="3200" dirty="0"/>
              <a:t>With the increased complexity of Intel Client SoC design, </a:t>
            </a:r>
          </a:p>
          <a:p>
            <a:pPr lvl="1"/>
            <a:r>
              <a:rPr lang="en-US" sz="3200" dirty="0"/>
              <a:t>the hierarchical reset architecture has become very complex </a:t>
            </a:r>
          </a:p>
          <a:p>
            <a:pPr lvl="1"/>
            <a:r>
              <a:rPr lang="en-US" sz="3200" dirty="0"/>
              <a:t>increase in reset signaling complexity with the emergence of multiple reset domains</a:t>
            </a:r>
          </a:p>
          <a:p>
            <a:pPr lvl="1"/>
            <a:r>
              <a:rPr lang="en-US" sz="3200" dirty="0"/>
              <a:t>create new verification challenges that aren’t addressable by RTL simulations. </a:t>
            </a:r>
          </a:p>
          <a:p>
            <a:r>
              <a:rPr lang="en-US" sz="3200" dirty="0"/>
              <a:t>Because of the different flavors of IPs</a:t>
            </a:r>
          </a:p>
          <a:p>
            <a:pPr lvl="1"/>
            <a:r>
              <a:rPr lang="en-US" sz="3200" dirty="0"/>
              <a:t>independent “reset domains” can be created by complex reset sequences or reset structures </a:t>
            </a:r>
          </a:p>
          <a:p>
            <a:pPr lvl="1"/>
            <a:r>
              <a:rPr lang="en-US" sz="3200" dirty="0"/>
              <a:t>metastability and reconvergence issues similar to the failures seen in asynchronous CDC. </a:t>
            </a:r>
          </a:p>
          <a:p>
            <a:pPr lvl="1"/>
            <a:r>
              <a:rPr lang="en-US" sz="3200" dirty="0"/>
              <a:t>tangible need to provide automated, exhaustive structural and functional reset signaling checks.</a:t>
            </a:r>
          </a:p>
          <a:p>
            <a:endParaRPr lang="en-US" sz="3200" dirty="0"/>
          </a:p>
        </p:txBody>
      </p:sp>
      <p:sp>
        <p:nvSpPr>
          <p:cNvPr id="245" name="Text Placeholder 244"/>
          <p:cNvSpPr>
            <a:spLocks noGrp="1"/>
          </p:cNvSpPr>
          <p:nvPr>
            <p:ph type="body" sz="quarter" idx="11"/>
          </p:nvPr>
        </p:nvSpPr>
        <p:spPr/>
        <p:txBody>
          <a:bodyPr/>
          <a:lstStyle/>
          <a:p>
            <a:pPr algn="l"/>
            <a:r>
              <a:rPr lang="en-US" dirty="0" smtClean="0"/>
              <a:t>Abstract</a:t>
            </a:r>
            <a:endParaRPr lang="en-US" dirty="0"/>
          </a:p>
        </p:txBody>
      </p:sp>
      <p:sp>
        <p:nvSpPr>
          <p:cNvPr id="249" name="Text Placeholder 248"/>
          <p:cNvSpPr>
            <a:spLocks noGrp="1"/>
          </p:cNvSpPr>
          <p:nvPr>
            <p:ph type="body" sz="quarter" idx="25"/>
          </p:nvPr>
        </p:nvSpPr>
        <p:spPr>
          <a:xfrm>
            <a:off x="16626498" y="7292531"/>
            <a:ext cx="15448916" cy="682097"/>
          </a:xfrm>
        </p:spPr>
        <p:txBody>
          <a:bodyPr/>
          <a:lstStyle/>
          <a:p>
            <a:pPr algn="l"/>
            <a:r>
              <a:rPr lang="en-US" sz="3200" b="0" u="none" dirty="0">
                <a:solidFill>
                  <a:schemeClr val="tx1"/>
                </a:solidFill>
                <a:cs typeface="Intel Clear" panose="020B0604020203020204" pitchFamily="34" charset="0"/>
              </a:rPr>
              <a:t>4. Asynchronous wrongly connected to data without </a:t>
            </a:r>
            <a:r>
              <a:rPr lang="en-US" sz="3200" b="0" u="none" dirty="0" smtClean="0">
                <a:solidFill>
                  <a:schemeClr val="tx1"/>
                </a:solidFill>
                <a:cs typeface="Intel Clear" panose="020B0604020203020204" pitchFamily="34" charset="0"/>
              </a:rPr>
              <a:t>synchronizer</a:t>
            </a:r>
            <a:r>
              <a:rPr lang="en-US" sz="3200" b="0" u="none" dirty="0" smtClean="0">
                <a:solidFill>
                  <a:schemeClr val="tx1"/>
                </a:solidFill>
              </a:rPr>
              <a:t> </a:t>
            </a:r>
            <a:endParaRPr lang="en-US" sz="3200" b="0" u="none" dirty="0">
              <a:solidFill>
                <a:schemeClr val="tx1"/>
              </a:solidFill>
            </a:endParaRPr>
          </a:p>
        </p:txBody>
      </p:sp>
      <p:sp>
        <p:nvSpPr>
          <p:cNvPr id="251" name="Text Placeholder 250"/>
          <p:cNvSpPr>
            <a:spLocks noGrp="1"/>
          </p:cNvSpPr>
          <p:nvPr>
            <p:ph type="body" sz="quarter" idx="27"/>
          </p:nvPr>
        </p:nvSpPr>
        <p:spPr>
          <a:xfrm>
            <a:off x="16699200" y="12371518"/>
            <a:ext cx="15444672" cy="682097"/>
          </a:xfrm>
        </p:spPr>
        <p:txBody>
          <a:bodyPr/>
          <a:lstStyle/>
          <a:p>
            <a:pPr algn="l"/>
            <a:r>
              <a:rPr lang="en-US" sz="3200" b="0" u="none" dirty="0">
                <a:solidFill>
                  <a:schemeClr val="tx1"/>
                </a:solidFill>
                <a:cs typeface="Intel Clear" panose="020B0604020203020204" pitchFamily="34" charset="0"/>
              </a:rPr>
              <a:t>5a. Reset crossing to flop with no Reset </a:t>
            </a:r>
            <a:r>
              <a:rPr lang="en-US" sz="3200" b="0" u="none" dirty="0" smtClean="0">
                <a:solidFill>
                  <a:schemeClr val="tx1"/>
                </a:solidFill>
                <a:cs typeface="Intel Clear" panose="020B0604020203020204" pitchFamily="34" charset="0"/>
              </a:rPr>
              <a:t>port</a:t>
            </a:r>
            <a:endParaRPr lang="en-US" sz="3200" b="0" u="none" dirty="0">
              <a:solidFill>
                <a:schemeClr val="tx1"/>
              </a:solidFill>
              <a:cs typeface="Intel Clear" panose="020B0604020203020204" pitchFamily="34" charset="0"/>
            </a:endParaRPr>
          </a:p>
        </p:txBody>
      </p:sp>
      <p:sp>
        <p:nvSpPr>
          <p:cNvPr id="252" name="Text Placeholder 251"/>
          <p:cNvSpPr>
            <a:spLocks noGrp="1"/>
          </p:cNvSpPr>
          <p:nvPr>
            <p:ph type="body" sz="quarter" idx="28"/>
          </p:nvPr>
        </p:nvSpPr>
        <p:spPr>
          <a:xfrm>
            <a:off x="16699200" y="32790118"/>
            <a:ext cx="15016832" cy="8550190"/>
          </a:xfrm>
        </p:spPr>
        <p:txBody>
          <a:bodyPr/>
          <a:lstStyle/>
          <a:p>
            <a:pPr algn="just"/>
            <a:r>
              <a:rPr lang="en-US" sz="3200" dirty="0">
                <a:solidFill>
                  <a:schemeClr val="tx1"/>
                </a:solidFill>
              </a:rPr>
              <a:t>First Implementation of exhaustive reset verification done on PCIE Subsystem for Client SoC</a:t>
            </a:r>
          </a:p>
          <a:p>
            <a:pPr algn="just"/>
            <a:r>
              <a:rPr lang="en-US" sz="3200" dirty="0">
                <a:solidFill>
                  <a:schemeClr val="tx1"/>
                </a:solidFill>
              </a:rPr>
              <a:t>Additional checks improved the Quality Sign Off </a:t>
            </a:r>
          </a:p>
          <a:p>
            <a:pPr algn="just"/>
            <a:r>
              <a:rPr lang="en-US" sz="3200" b="1" dirty="0">
                <a:solidFill>
                  <a:schemeClr val="tx1"/>
                </a:solidFill>
              </a:rPr>
              <a:t>Bugs Uncovered after reset verification</a:t>
            </a:r>
          </a:p>
          <a:p>
            <a:pPr marL="457200" lvl="1" indent="-457200" algn="just">
              <a:buFont typeface="Arial" panose="020B0604020202020204" pitchFamily="34" charset="0"/>
              <a:buChar char="•"/>
            </a:pPr>
            <a:r>
              <a:rPr lang="en-US" sz="3200" dirty="0"/>
              <a:t>Wrong Reset Propagation</a:t>
            </a:r>
          </a:p>
          <a:p>
            <a:pPr marL="457200" lvl="1" indent="-457200" algn="just">
              <a:buFont typeface="Arial" panose="020B0604020202020204" pitchFamily="34" charset="0"/>
              <a:buChar char="•"/>
            </a:pPr>
            <a:r>
              <a:rPr lang="en-US" sz="3200" dirty="0"/>
              <a:t>Power Control logic interpreted as Reset</a:t>
            </a:r>
          </a:p>
          <a:p>
            <a:pPr marL="457200" lvl="1" indent="-457200" algn="just">
              <a:buFont typeface="Arial" panose="020B0604020202020204" pitchFamily="34" charset="0"/>
              <a:buChar char="•"/>
            </a:pPr>
            <a:r>
              <a:rPr lang="en-US" sz="3200" dirty="0"/>
              <a:t>Reset is always active high</a:t>
            </a:r>
          </a:p>
          <a:p>
            <a:pPr marL="457200" lvl="1" indent="-457200" algn="just">
              <a:buFont typeface="Arial" panose="020B0604020202020204" pitchFamily="34" charset="0"/>
              <a:buChar char="•"/>
            </a:pPr>
            <a:r>
              <a:rPr lang="en-US" sz="3200" dirty="0"/>
              <a:t>2nd Flop with no set/reset pin</a:t>
            </a:r>
          </a:p>
          <a:p>
            <a:pPr marL="457200" lvl="1" indent="-457200" algn="just">
              <a:buFont typeface="Arial" panose="020B0604020202020204" pitchFamily="34" charset="0"/>
              <a:buChar char="•"/>
            </a:pPr>
            <a:r>
              <a:rPr lang="en-US" sz="3200" dirty="0"/>
              <a:t>Reset wrongly used as reset pin</a:t>
            </a:r>
          </a:p>
          <a:p>
            <a:pPr marL="457200" lvl="1" indent="-457200" algn="just">
              <a:buFont typeface="Arial" panose="020B0604020202020204" pitchFamily="34" charset="0"/>
              <a:buChar char="•"/>
            </a:pPr>
            <a:r>
              <a:rPr lang="en-US" sz="3200" dirty="0"/>
              <a:t>Set to Set domain crossing not synchronized</a:t>
            </a:r>
          </a:p>
          <a:p>
            <a:pPr marL="457200" lvl="1" indent="-457200" algn="just">
              <a:buFont typeface="Arial" panose="020B0604020202020204" pitchFamily="34" charset="0"/>
              <a:buChar char="•"/>
            </a:pPr>
            <a:r>
              <a:rPr lang="en-US" sz="3200" dirty="0"/>
              <a:t>Set to Reset domain crossing not synchronized</a:t>
            </a:r>
          </a:p>
          <a:p>
            <a:pPr marL="457200" lvl="1" indent="-457200" algn="just">
              <a:buFont typeface="Arial" panose="020B0604020202020204" pitchFamily="34" charset="0"/>
              <a:buChar char="•"/>
            </a:pPr>
            <a:r>
              <a:rPr lang="en-US" sz="3200" dirty="0"/>
              <a:t>Combinational Logic in reset path</a:t>
            </a:r>
          </a:p>
          <a:p>
            <a:pPr marL="457200" lvl="1" indent="-457200" algn="just">
              <a:buFont typeface="Arial" panose="020B0604020202020204" pitchFamily="34" charset="0"/>
              <a:buChar char="•"/>
            </a:pPr>
            <a:r>
              <a:rPr lang="en-US" sz="3200" dirty="0"/>
              <a:t>Async reset used in sync mode</a:t>
            </a:r>
          </a:p>
          <a:p>
            <a:endParaRPr lang="en-US" sz="3200" dirty="0"/>
          </a:p>
        </p:txBody>
      </p:sp>
      <p:sp>
        <p:nvSpPr>
          <p:cNvPr id="294" name="Text Placeholder 293"/>
          <p:cNvSpPr>
            <a:spLocks noGrp="1"/>
          </p:cNvSpPr>
          <p:nvPr>
            <p:ph type="body" sz="quarter" idx="151"/>
          </p:nvPr>
        </p:nvSpPr>
        <p:spPr>
          <a:xfrm>
            <a:off x="4446588" y="2961160"/>
            <a:ext cx="23842662" cy="2868140"/>
          </a:xfrm>
        </p:spPr>
        <p:txBody>
          <a:bodyPr>
            <a:normAutofit/>
          </a:bodyPr>
          <a:lstStyle/>
          <a:p>
            <a:r>
              <a:rPr lang="en-US" sz="8800" dirty="0" smtClean="0"/>
              <a:t>Rohit </a:t>
            </a:r>
            <a:r>
              <a:rPr lang="en-US" sz="8800" dirty="0"/>
              <a:t>Kumar Sinha, Intel India</a:t>
            </a:r>
            <a:br>
              <a:rPr lang="en-US" sz="8800" dirty="0"/>
            </a:br>
            <a:endParaRPr lang="en-US" sz="8800" dirty="0"/>
          </a:p>
        </p:txBody>
      </p:sp>
      <p:sp>
        <p:nvSpPr>
          <p:cNvPr id="295" name="Text Placeholder 294"/>
          <p:cNvSpPr>
            <a:spLocks noGrp="1"/>
          </p:cNvSpPr>
          <p:nvPr>
            <p:ph type="body" sz="quarter" idx="153"/>
          </p:nvPr>
        </p:nvSpPr>
        <p:spPr>
          <a:xfrm>
            <a:off x="0" y="580236"/>
            <a:ext cx="32735838" cy="2380923"/>
          </a:xfrm>
        </p:spPr>
        <p:txBody>
          <a:bodyPr>
            <a:noAutofit/>
          </a:bodyPr>
          <a:lstStyle/>
          <a:p>
            <a:r>
              <a:rPr lang="en-US" sz="9600" b="1" dirty="0"/>
              <a:t>Enabling Exhaustive Reset Verification in Intel Design</a:t>
            </a:r>
          </a:p>
          <a:p>
            <a:endParaRPr lang="en-US" sz="11000" b="1" dirty="0"/>
          </a:p>
        </p:txBody>
      </p:sp>
      <p:sp>
        <p:nvSpPr>
          <p:cNvPr id="51" name="Text Placeholder 250"/>
          <p:cNvSpPr>
            <a:spLocks noGrp="1"/>
          </p:cNvSpPr>
          <p:nvPr>
            <p:ph type="body" sz="quarter" idx="27"/>
          </p:nvPr>
        </p:nvSpPr>
        <p:spPr>
          <a:xfrm>
            <a:off x="16649466" y="20307420"/>
            <a:ext cx="15444672" cy="682097"/>
          </a:xfrm>
        </p:spPr>
        <p:txBody>
          <a:bodyPr/>
          <a:lstStyle/>
          <a:p>
            <a:pPr algn="l"/>
            <a:r>
              <a:rPr lang="en-US" sz="3200" b="0" u="none" dirty="0">
                <a:solidFill>
                  <a:schemeClr val="tx1"/>
                </a:solidFill>
                <a:cs typeface="Intel Clear" panose="020B0604020203020204" pitchFamily="34" charset="0"/>
              </a:rPr>
              <a:t>6. Data crossing reset </a:t>
            </a:r>
            <a:r>
              <a:rPr lang="en-US" sz="3200" b="0" u="none" dirty="0" smtClean="0">
                <a:solidFill>
                  <a:schemeClr val="tx1"/>
                </a:solidFill>
                <a:cs typeface="Intel Clear" panose="020B0604020203020204" pitchFamily="34" charset="0"/>
              </a:rPr>
              <a:t>domains</a:t>
            </a:r>
            <a:endParaRPr lang="en-US" sz="3200" b="0" u="none" dirty="0">
              <a:solidFill>
                <a:schemeClr val="tx1"/>
              </a:solidFill>
              <a:cs typeface="Intel Clear" panose="020B0604020203020204" pitchFamily="34" charset="0"/>
            </a:endParaRPr>
          </a:p>
        </p:txBody>
      </p:sp>
      <p:sp>
        <p:nvSpPr>
          <p:cNvPr id="4" name="TextBox 3"/>
          <p:cNvSpPr txBox="1"/>
          <p:nvPr/>
        </p:nvSpPr>
        <p:spPr>
          <a:xfrm>
            <a:off x="1161435" y="16230600"/>
            <a:ext cx="10474075" cy="6986528"/>
          </a:xfrm>
          <a:prstGeom prst="rect">
            <a:avLst/>
          </a:prstGeom>
          <a:noFill/>
        </p:spPr>
        <p:txBody>
          <a:bodyPr wrap="square" rtlCol="0">
            <a:spAutoFit/>
          </a:bodyPr>
          <a:lstStyle/>
          <a:p>
            <a:pPr marL="342900" indent="-342900">
              <a:buFont typeface="+mj-lt"/>
              <a:buAutoNum type="arabicPeriod"/>
            </a:pPr>
            <a:r>
              <a:rPr lang="en-US" sz="3200" dirty="0"/>
              <a:t>Reset Tree </a:t>
            </a:r>
            <a:r>
              <a:rPr lang="en-US" sz="3200" dirty="0" smtClean="0"/>
              <a:t>Evaluation</a:t>
            </a:r>
          </a:p>
          <a:p>
            <a:pPr marL="2596721" lvl="1" indent="-342900">
              <a:buFont typeface="+mj-lt"/>
              <a:buAutoNum type="arabicPeriod"/>
            </a:pPr>
            <a:r>
              <a:rPr lang="en-US" sz="3200" dirty="0" smtClean="0"/>
              <a:t>Power </a:t>
            </a:r>
            <a:r>
              <a:rPr lang="en-US" sz="3200" dirty="0"/>
              <a:t>On Reset, Watchdog Timeout </a:t>
            </a:r>
            <a:r>
              <a:rPr lang="en-US" sz="3200" dirty="0" smtClean="0"/>
              <a:t>reset</a:t>
            </a:r>
          </a:p>
          <a:p>
            <a:pPr marL="2596721" lvl="1" indent="-342900">
              <a:buFont typeface="+mj-lt"/>
              <a:buAutoNum type="arabicPeriod"/>
            </a:pPr>
            <a:r>
              <a:rPr lang="en-US" sz="3200" dirty="0" smtClean="0"/>
              <a:t>Debug </a:t>
            </a:r>
            <a:r>
              <a:rPr lang="en-US" sz="3200" dirty="0"/>
              <a:t>reset, Software reset, and Loss of Clock reset. </a:t>
            </a:r>
            <a:endParaRPr lang="en-US" sz="3200" dirty="0" smtClean="0"/>
          </a:p>
          <a:p>
            <a:pPr marL="2596721" lvl="1" indent="-342900">
              <a:buFont typeface="+mj-lt"/>
              <a:buAutoNum type="arabicPeriod"/>
            </a:pPr>
            <a:r>
              <a:rPr lang="en-US" sz="3200" dirty="0" smtClean="0"/>
              <a:t>Construction </a:t>
            </a:r>
            <a:r>
              <a:rPr lang="en-US" sz="3200" dirty="0"/>
              <a:t>Issues</a:t>
            </a:r>
          </a:p>
          <a:p>
            <a:pPr marL="342900" indent="-342900">
              <a:buFont typeface="+mj-lt"/>
              <a:buAutoNum type="arabicPeriod"/>
            </a:pPr>
            <a:r>
              <a:rPr lang="en-US" sz="3200" dirty="0"/>
              <a:t>Reset Domain </a:t>
            </a:r>
            <a:r>
              <a:rPr lang="en-US" sz="3200" dirty="0" smtClean="0"/>
              <a:t>Crossing</a:t>
            </a:r>
          </a:p>
          <a:p>
            <a:pPr marL="2596721" lvl="1" indent="-342900">
              <a:buFont typeface="+mj-lt"/>
              <a:buAutoNum type="arabicPeriod"/>
            </a:pPr>
            <a:r>
              <a:rPr lang="en-US" sz="3200" dirty="0" smtClean="0"/>
              <a:t>Application </a:t>
            </a:r>
            <a:r>
              <a:rPr lang="en-US" sz="3200" dirty="0"/>
              <a:t>of resets- Sync/</a:t>
            </a:r>
            <a:r>
              <a:rPr lang="en-US" sz="3200" dirty="0" err="1"/>
              <a:t>Async</a:t>
            </a:r>
            <a:r>
              <a:rPr lang="en-US" sz="3200" dirty="0"/>
              <a:t> </a:t>
            </a:r>
            <a:r>
              <a:rPr lang="en-US" sz="3200" dirty="0" smtClean="0"/>
              <a:t>Behaviour</a:t>
            </a:r>
          </a:p>
          <a:p>
            <a:pPr marL="2596721" lvl="1" indent="-342900">
              <a:buFont typeface="+mj-lt"/>
              <a:buAutoNum type="arabicPeriod"/>
            </a:pPr>
            <a:r>
              <a:rPr lang="en-US" sz="3200" dirty="0" smtClean="0"/>
              <a:t>Same </a:t>
            </a:r>
            <a:r>
              <a:rPr lang="en-US" sz="3200" dirty="0"/>
              <a:t>reset used as both sync/</a:t>
            </a:r>
            <a:r>
              <a:rPr lang="en-US" sz="3200" dirty="0" err="1"/>
              <a:t>async</a:t>
            </a:r>
            <a:r>
              <a:rPr lang="en-US" sz="3200" dirty="0"/>
              <a:t> in a single module leading to synth vs sim </a:t>
            </a:r>
            <a:r>
              <a:rPr lang="en-US" sz="3200" dirty="0" smtClean="0"/>
              <a:t>mismatches</a:t>
            </a:r>
          </a:p>
          <a:p>
            <a:pPr marL="2596721" lvl="1" indent="-342900">
              <a:buFont typeface="+mj-lt"/>
              <a:buAutoNum type="arabicPeriod"/>
            </a:pPr>
            <a:r>
              <a:rPr lang="en-US" sz="3200" dirty="0" smtClean="0"/>
              <a:t>Combinational </a:t>
            </a:r>
            <a:r>
              <a:rPr lang="en-US" sz="3200" dirty="0"/>
              <a:t>Logic in Reset Path</a:t>
            </a:r>
          </a:p>
          <a:p>
            <a:pPr marL="342900" indent="-342900">
              <a:buFont typeface="+mj-lt"/>
              <a:buAutoNum type="arabicPeriod"/>
            </a:pPr>
            <a:r>
              <a:rPr lang="en-US" sz="3200" dirty="0"/>
              <a:t>Reset Convergence &amp; </a:t>
            </a:r>
            <a:r>
              <a:rPr lang="en-US" sz="3200" dirty="0" smtClean="0"/>
              <a:t>Reconvergence</a:t>
            </a:r>
          </a:p>
          <a:p>
            <a:pPr marL="2596721" lvl="1" indent="-342900">
              <a:buFont typeface="+mj-lt"/>
              <a:buAutoNum type="arabicPeriod"/>
            </a:pPr>
            <a:r>
              <a:rPr lang="en-US" sz="3200" dirty="0" smtClean="0"/>
              <a:t>Reset </a:t>
            </a:r>
            <a:r>
              <a:rPr lang="en-US" sz="3200" dirty="0"/>
              <a:t>splitting and </a:t>
            </a:r>
            <a:r>
              <a:rPr lang="en-US" sz="3200" dirty="0" smtClean="0"/>
              <a:t>converging</a:t>
            </a:r>
          </a:p>
          <a:p>
            <a:pPr marL="2596721" lvl="1" indent="-342900">
              <a:buFont typeface="+mj-lt"/>
              <a:buAutoNum type="arabicPeriod"/>
            </a:pPr>
            <a:r>
              <a:rPr lang="en-US" sz="3200" dirty="0" smtClean="0"/>
              <a:t>Reset </a:t>
            </a:r>
            <a:r>
              <a:rPr lang="en-US" sz="3200" dirty="0"/>
              <a:t>bus synchronizers reconverging</a:t>
            </a:r>
          </a:p>
          <a:p>
            <a:endParaRPr lang="en-US" sz="3200" dirty="0"/>
          </a:p>
        </p:txBody>
      </p:sp>
      <p:grpSp>
        <p:nvGrpSpPr>
          <p:cNvPr id="149" name="Group 148"/>
          <p:cNvGrpSpPr/>
          <p:nvPr/>
        </p:nvGrpSpPr>
        <p:grpSpPr>
          <a:xfrm>
            <a:off x="12061498" y="16895575"/>
            <a:ext cx="2688244" cy="1038255"/>
            <a:chOff x="7675761" y="1160038"/>
            <a:chExt cx="3343392" cy="1401249"/>
          </a:xfrm>
        </p:grpSpPr>
        <p:pic>
          <p:nvPicPr>
            <p:cNvPr id="150" name="Picture 149"/>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7754733" y="1160038"/>
              <a:ext cx="3264420" cy="1401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1" name="TextBox 150"/>
            <p:cNvSpPr txBox="1"/>
            <p:nvPr/>
          </p:nvSpPr>
          <p:spPr>
            <a:xfrm>
              <a:off x="7675761" y="1480467"/>
              <a:ext cx="906218" cy="397964"/>
            </a:xfrm>
            <a:prstGeom prst="rect">
              <a:avLst/>
            </a:prstGeom>
            <a:noFill/>
          </p:spPr>
          <p:txBody>
            <a:bodyPr vert="horz" wrap="square" lIns="0" tIns="0" rIns="0" bIns="0" rtlCol="0">
              <a:noAutofit/>
            </a:bodyPr>
            <a:lstStyle/>
            <a:p>
              <a:r>
                <a:rPr lang="en-US" sz="1100" b="1" dirty="0" smtClean="0">
                  <a:solidFill>
                    <a:srgbClr val="003C71"/>
                  </a:solidFill>
                </a:rPr>
                <a:t>Reset tree</a:t>
              </a:r>
            </a:p>
          </p:txBody>
        </p:sp>
      </p:grpSp>
      <p:pic>
        <p:nvPicPr>
          <p:cNvPr id="152" name="Picture 1" descr="image0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69163" y="18744935"/>
            <a:ext cx="4252103" cy="1751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4" name="Group 153"/>
          <p:cNvGrpSpPr/>
          <p:nvPr/>
        </p:nvGrpSpPr>
        <p:grpSpPr>
          <a:xfrm>
            <a:off x="11946178" y="21047099"/>
            <a:ext cx="2958801" cy="1426546"/>
            <a:chOff x="8102546" y="4683066"/>
            <a:chExt cx="2680473" cy="1247104"/>
          </a:xfrm>
        </p:grpSpPr>
        <p:sp>
          <p:nvSpPr>
            <p:cNvPr id="155" name="Rectangle 154"/>
            <p:cNvSpPr/>
            <p:nvPr/>
          </p:nvSpPr>
          <p:spPr>
            <a:xfrm>
              <a:off x="10127411" y="5176723"/>
              <a:ext cx="433657" cy="471233"/>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a:p>
          </p:txBody>
        </p:sp>
        <p:cxnSp>
          <p:nvCxnSpPr>
            <p:cNvPr id="156" name="Elbow Connector 155"/>
            <p:cNvCxnSpPr>
              <a:endCxn id="155" idx="2"/>
            </p:cNvCxnSpPr>
            <p:nvPr/>
          </p:nvCxnSpPr>
          <p:spPr>
            <a:xfrm flipV="1">
              <a:off x="9532189" y="5647956"/>
              <a:ext cx="812051" cy="250630"/>
            </a:xfrm>
            <a:prstGeom prst="bentConnector2">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57" name="Cloud 156"/>
            <p:cNvSpPr/>
            <p:nvPr/>
          </p:nvSpPr>
          <p:spPr>
            <a:xfrm>
              <a:off x="8803390" y="4683066"/>
              <a:ext cx="336430" cy="272706"/>
            </a:xfrm>
            <a:prstGeom prst="cloud">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a:p>
          </p:txBody>
        </p:sp>
        <p:cxnSp>
          <p:nvCxnSpPr>
            <p:cNvPr id="158" name="Straight Arrow Connector 157"/>
            <p:cNvCxnSpPr>
              <a:stCxn id="157" idx="0"/>
            </p:cNvCxnSpPr>
            <p:nvPr/>
          </p:nvCxnSpPr>
          <p:spPr>
            <a:xfrm>
              <a:off x="9139540" y="4819419"/>
              <a:ext cx="522045" cy="0"/>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9" name="Straight Arrow Connector 158"/>
            <p:cNvCxnSpPr/>
            <p:nvPr/>
          </p:nvCxnSpPr>
          <p:spPr>
            <a:xfrm>
              <a:off x="9139539" y="5118303"/>
              <a:ext cx="522045" cy="0"/>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60" name="Cloud 159"/>
            <p:cNvSpPr/>
            <p:nvPr/>
          </p:nvSpPr>
          <p:spPr>
            <a:xfrm>
              <a:off x="9539469" y="4802074"/>
              <a:ext cx="336430" cy="315587"/>
            </a:xfrm>
            <a:prstGeom prst="cloud">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a:p>
          </p:txBody>
        </p:sp>
        <p:cxnSp>
          <p:nvCxnSpPr>
            <p:cNvPr id="161" name="Elbow Connector 160"/>
            <p:cNvCxnSpPr>
              <a:stCxn id="160" idx="0"/>
              <a:endCxn id="155" idx="0"/>
            </p:cNvCxnSpPr>
            <p:nvPr/>
          </p:nvCxnSpPr>
          <p:spPr>
            <a:xfrm>
              <a:off x="9875619" y="4959868"/>
              <a:ext cx="468621" cy="216855"/>
            </a:xfrm>
            <a:prstGeom prst="bentConnector2">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62" name="Flowchart: Connector 161"/>
            <p:cNvSpPr/>
            <p:nvPr/>
          </p:nvSpPr>
          <p:spPr>
            <a:xfrm>
              <a:off x="10303558" y="5151324"/>
              <a:ext cx="79710" cy="96988"/>
            </a:xfrm>
            <a:prstGeom prst="flowChartConnector">
              <a:avLst/>
            </a:prstGeom>
            <a:solidFill>
              <a:srgbClr val="00206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a:p>
          </p:txBody>
        </p:sp>
        <p:cxnSp>
          <p:nvCxnSpPr>
            <p:cNvPr id="163" name="Straight Arrow Connector 162"/>
            <p:cNvCxnSpPr/>
            <p:nvPr/>
          </p:nvCxnSpPr>
          <p:spPr>
            <a:xfrm>
              <a:off x="8220974" y="5019765"/>
              <a:ext cx="396815" cy="0"/>
            </a:xfrm>
            <a:prstGeom prst="straightConnector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64" name="Elbow Connector 163"/>
            <p:cNvCxnSpPr>
              <a:endCxn id="157" idx="2"/>
            </p:cNvCxnSpPr>
            <p:nvPr/>
          </p:nvCxnSpPr>
          <p:spPr>
            <a:xfrm rot="5400000" flipH="1" flipV="1">
              <a:off x="8610938" y="4826270"/>
              <a:ext cx="200346" cy="186645"/>
            </a:xfrm>
            <a:prstGeom prst="bentConnector2">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65" name="Elbow Connector 164"/>
            <p:cNvCxnSpPr>
              <a:endCxn id="170" idx="2"/>
            </p:cNvCxnSpPr>
            <p:nvPr/>
          </p:nvCxnSpPr>
          <p:spPr>
            <a:xfrm>
              <a:off x="8599023" y="5030705"/>
              <a:ext cx="235737" cy="136353"/>
            </a:xfrm>
            <a:prstGeom prst="bentConnector3">
              <a:avLst>
                <a:gd name="adj1" fmla="val 6901"/>
              </a:avLst>
            </a:prstGeom>
            <a:ln>
              <a:solidFill>
                <a:schemeClr val="tx2"/>
              </a:solidFill>
              <a:tailEnd type="triangle"/>
            </a:ln>
            <a:effectLst/>
          </p:spPr>
          <p:style>
            <a:lnRef idx="2">
              <a:schemeClr val="accent1"/>
            </a:lnRef>
            <a:fillRef idx="0">
              <a:schemeClr val="accent1"/>
            </a:fillRef>
            <a:effectRef idx="1">
              <a:schemeClr val="accent1"/>
            </a:effectRef>
            <a:fontRef idx="minor">
              <a:schemeClr val="tx1"/>
            </a:fontRef>
          </p:style>
        </p:cxnSp>
        <p:sp>
          <p:nvSpPr>
            <p:cNvPr id="166" name="TextBox 165"/>
            <p:cNvSpPr txBox="1"/>
            <p:nvPr/>
          </p:nvSpPr>
          <p:spPr>
            <a:xfrm>
              <a:off x="10407622" y="5019765"/>
              <a:ext cx="375397" cy="228547"/>
            </a:xfrm>
            <a:prstGeom prst="rect">
              <a:avLst/>
            </a:prstGeom>
            <a:noFill/>
          </p:spPr>
          <p:txBody>
            <a:bodyPr vert="horz" wrap="square" lIns="0" tIns="0" rIns="0" bIns="0" rtlCol="0">
              <a:noAutofit/>
            </a:bodyPr>
            <a:lstStyle/>
            <a:p>
              <a:r>
                <a:rPr lang="en-US" sz="1100" dirty="0" err="1" smtClean="0">
                  <a:solidFill>
                    <a:srgbClr val="003C71"/>
                  </a:solidFill>
                </a:rPr>
                <a:t>rst</a:t>
              </a:r>
              <a:endParaRPr lang="en-US" sz="1100" dirty="0" smtClean="0">
                <a:solidFill>
                  <a:srgbClr val="003C71"/>
                </a:solidFill>
              </a:endParaRPr>
            </a:p>
          </p:txBody>
        </p:sp>
        <p:sp>
          <p:nvSpPr>
            <p:cNvPr id="167" name="TextBox 166"/>
            <p:cNvSpPr txBox="1"/>
            <p:nvPr/>
          </p:nvSpPr>
          <p:spPr>
            <a:xfrm>
              <a:off x="9897207" y="5701623"/>
              <a:ext cx="375397" cy="228547"/>
            </a:xfrm>
            <a:prstGeom prst="rect">
              <a:avLst/>
            </a:prstGeom>
            <a:noFill/>
          </p:spPr>
          <p:txBody>
            <a:bodyPr vert="horz" wrap="square" lIns="0" tIns="0" rIns="0" bIns="0" rtlCol="0">
              <a:noAutofit/>
            </a:bodyPr>
            <a:lstStyle/>
            <a:p>
              <a:r>
                <a:rPr lang="en-US" sz="1100" dirty="0" err="1" smtClean="0">
                  <a:solidFill>
                    <a:srgbClr val="003C71"/>
                  </a:solidFill>
                </a:rPr>
                <a:t>clk</a:t>
              </a:r>
              <a:endParaRPr lang="en-US" sz="1100" dirty="0" smtClean="0">
                <a:solidFill>
                  <a:srgbClr val="003C71"/>
                </a:solidFill>
              </a:endParaRPr>
            </a:p>
          </p:txBody>
        </p:sp>
        <p:sp>
          <p:nvSpPr>
            <p:cNvPr id="168" name="TextBox 167"/>
            <p:cNvSpPr txBox="1"/>
            <p:nvPr/>
          </p:nvSpPr>
          <p:spPr>
            <a:xfrm>
              <a:off x="10073305" y="4722556"/>
              <a:ext cx="682914" cy="182547"/>
            </a:xfrm>
            <a:prstGeom prst="rect">
              <a:avLst/>
            </a:prstGeom>
            <a:noFill/>
          </p:spPr>
          <p:txBody>
            <a:bodyPr vert="horz" wrap="square" lIns="0" tIns="0" rIns="0" bIns="0" rtlCol="0">
              <a:noAutofit/>
            </a:bodyPr>
            <a:lstStyle/>
            <a:p>
              <a:r>
                <a:rPr lang="en-US" sz="1100" dirty="0" err="1" smtClean="0">
                  <a:solidFill>
                    <a:srgbClr val="003C71"/>
                  </a:solidFill>
                </a:rPr>
                <a:t>conv_rst</a:t>
              </a:r>
              <a:endParaRPr lang="en-US" sz="1100" dirty="0" smtClean="0">
                <a:solidFill>
                  <a:srgbClr val="003C71"/>
                </a:solidFill>
              </a:endParaRPr>
            </a:p>
          </p:txBody>
        </p:sp>
        <p:sp>
          <p:nvSpPr>
            <p:cNvPr id="169" name="TextBox 168"/>
            <p:cNvSpPr txBox="1"/>
            <p:nvPr/>
          </p:nvSpPr>
          <p:spPr>
            <a:xfrm>
              <a:off x="8102546" y="4837588"/>
              <a:ext cx="375397" cy="228547"/>
            </a:xfrm>
            <a:prstGeom prst="rect">
              <a:avLst/>
            </a:prstGeom>
            <a:noFill/>
          </p:spPr>
          <p:txBody>
            <a:bodyPr vert="horz" wrap="square" lIns="0" tIns="0" rIns="0" bIns="0" rtlCol="0">
              <a:noAutofit/>
            </a:bodyPr>
            <a:lstStyle/>
            <a:p>
              <a:r>
                <a:rPr lang="en-US" sz="1100" dirty="0" err="1" smtClean="0">
                  <a:solidFill>
                    <a:srgbClr val="003C71"/>
                  </a:solidFill>
                </a:rPr>
                <a:t>rst</a:t>
              </a:r>
              <a:endParaRPr lang="en-US" sz="1100" dirty="0" smtClean="0">
                <a:solidFill>
                  <a:srgbClr val="003C71"/>
                </a:solidFill>
              </a:endParaRPr>
            </a:p>
          </p:txBody>
        </p:sp>
        <p:sp>
          <p:nvSpPr>
            <p:cNvPr id="170" name="Cloud 169"/>
            <p:cNvSpPr/>
            <p:nvPr/>
          </p:nvSpPr>
          <p:spPr>
            <a:xfrm>
              <a:off x="8833716" y="5030705"/>
              <a:ext cx="336430" cy="272706"/>
            </a:xfrm>
            <a:prstGeom prst="cloud">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a:p>
          </p:txBody>
        </p:sp>
      </p:grpSp>
      <p:sp>
        <p:nvSpPr>
          <p:cNvPr id="171" name="Text Placeholder 244"/>
          <p:cNvSpPr>
            <a:spLocks noGrp="1"/>
          </p:cNvSpPr>
          <p:nvPr>
            <p:ph type="body" sz="quarter" idx="11"/>
          </p:nvPr>
        </p:nvSpPr>
        <p:spPr>
          <a:xfrm>
            <a:off x="1072771" y="15423530"/>
            <a:ext cx="15449116" cy="820596"/>
          </a:xfrm>
        </p:spPr>
        <p:txBody>
          <a:bodyPr/>
          <a:lstStyle/>
          <a:p>
            <a:pPr algn="l"/>
            <a:r>
              <a:rPr lang="en-US" dirty="0" smtClean="0"/>
              <a:t>Exhaustive Reset Verification</a:t>
            </a:r>
            <a:endParaRPr lang="en-US" dirty="0"/>
          </a:p>
        </p:txBody>
      </p:sp>
      <p:sp>
        <p:nvSpPr>
          <p:cNvPr id="172" name="Text Placeholder 244"/>
          <p:cNvSpPr>
            <a:spLocks noGrp="1"/>
          </p:cNvSpPr>
          <p:nvPr>
            <p:ph type="body" sz="quarter" idx="11"/>
          </p:nvPr>
        </p:nvSpPr>
        <p:spPr>
          <a:xfrm>
            <a:off x="16638338" y="31145389"/>
            <a:ext cx="15449116" cy="1543871"/>
          </a:xfrm>
        </p:spPr>
        <p:txBody>
          <a:bodyPr/>
          <a:lstStyle/>
          <a:p>
            <a:pPr algn="l"/>
            <a:r>
              <a:rPr lang="en-US" sz="4400" dirty="0"/>
              <a:t>Summary: Bugs found due to exhaustive reset verification in PCIE Subsystem</a:t>
            </a:r>
            <a:endParaRPr lang="en-US" dirty="0"/>
          </a:p>
        </p:txBody>
      </p:sp>
      <p:sp>
        <p:nvSpPr>
          <p:cNvPr id="7" name="Rectangle 6"/>
          <p:cNvSpPr/>
          <p:nvPr/>
        </p:nvSpPr>
        <p:spPr>
          <a:xfrm>
            <a:off x="1161435" y="24035167"/>
            <a:ext cx="16367125" cy="584775"/>
          </a:xfrm>
          <a:prstGeom prst="rect">
            <a:avLst/>
          </a:prstGeom>
        </p:spPr>
        <p:txBody>
          <a:bodyPr>
            <a:spAutoFit/>
          </a:bodyPr>
          <a:lstStyle/>
          <a:p>
            <a:pPr marL="0" lvl="1">
              <a:spcBef>
                <a:spcPts val="1200"/>
              </a:spcBef>
            </a:pPr>
            <a:r>
              <a:rPr lang="en-US" sz="3200" dirty="0"/>
              <a:t>1. RESET combo glitch: This could lead to a glitch in the reset path due to combo logic</a:t>
            </a:r>
          </a:p>
        </p:txBody>
      </p:sp>
      <p:pic>
        <p:nvPicPr>
          <p:cNvPr id="173" name="Picture 1" descr="image0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22173" y="24878871"/>
            <a:ext cx="14623065" cy="4664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 name="Oval 103"/>
          <p:cNvSpPr/>
          <p:nvPr/>
        </p:nvSpPr>
        <p:spPr>
          <a:xfrm>
            <a:off x="11545838" y="26404459"/>
            <a:ext cx="2391360" cy="1349044"/>
          </a:xfrm>
          <a:prstGeom prst="ellipse">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 Placeholder 1"/>
          <p:cNvSpPr>
            <a:spLocks noGrp="1"/>
          </p:cNvSpPr>
          <p:nvPr>
            <p:ph type="body" sz="quarter" idx="28"/>
          </p:nvPr>
        </p:nvSpPr>
        <p:spPr>
          <a:xfrm>
            <a:off x="16482320" y="15912169"/>
            <a:ext cx="15450592" cy="966576"/>
          </a:xfrm>
        </p:spPr>
        <p:txBody>
          <a:bodyPr/>
          <a:lstStyle/>
          <a:p>
            <a:r>
              <a:rPr lang="en-US" sz="3200" dirty="0">
                <a:solidFill>
                  <a:schemeClr val="tx1"/>
                </a:solidFill>
                <a:cs typeface="Intel Clear" panose="020B0604020203020204" pitchFamily="34" charset="0"/>
              </a:rPr>
              <a:t>5b. Same reset port with side_input and multiple </a:t>
            </a:r>
            <a:r>
              <a:rPr lang="en-US" sz="3200" dirty="0" smtClean="0">
                <a:solidFill>
                  <a:schemeClr val="tx1"/>
                </a:solidFill>
                <a:cs typeface="Intel Clear" panose="020B0604020203020204" pitchFamily="34" charset="0"/>
              </a:rPr>
              <a:t>resets</a:t>
            </a:r>
            <a:endParaRPr lang="en-US" sz="3200" dirty="0">
              <a:solidFill>
                <a:schemeClr val="tx1"/>
              </a:solidFill>
              <a:cs typeface="Intel Clear" panose="020B0604020203020204" pitchFamily="34" charset="0"/>
            </a:endParaRPr>
          </a:p>
        </p:txBody>
      </p:sp>
      <p:sp>
        <p:nvSpPr>
          <p:cNvPr id="105" name="Rectangle 104"/>
          <p:cNvSpPr/>
          <p:nvPr/>
        </p:nvSpPr>
        <p:spPr>
          <a:xfrm>
            <a:off x="1161434" y="29837385"/>
            <a:ext cx="16367125" cy="584775"/>
          </a:xfrm>
          <a:prstGeom prst="rect">
            <a:avLst/>
          </a:prstGeom>
        </p:spPr>
        <p:txBody>
          <a:bodyPr>
            <a:spAutoFit/>
          </a:bodyPr>
          <a:lstStyle/>
          <a:p>
            <a:pPr marL="0" lvl="1">
              <a:spcBef>
                <a:spcPts val="1200"/>
              </a:spcBef>
            </a:pPr>
            <a:r>
              <a:rPr lang="en-US" sz="3200" dirty="0" smtClean="0"/>
              <a:t> </a:t>
            </a:r>
            <a:r>
              <a:rPr lang="en-US" sz="3200" dirty="0">
                <a:cs typeface="Intel Clear" panose="020B0604020203020204" pitchFamily="34" charset="0"/>
              </a:rPr>
              <a:t>2. RESET convergence Issue appears when reset get split and </a:t>
            </a:r>
            <a:r>
              <a:rPr lang="en-US" sz="3200" dirty="0" smtClean="0">
                <a:cs typeface="Intel Clear" panose="020B0604020203020204" pitchFamily="34" charset="0"/>
              </a:rPr>
              <a:t>converge</a:t>
            </a:r>
            <a:endParaRPr lang="en-US" sz="3200" dirty="0">
              <a:cs typeface="Intel Clear" panose="020B0604020203020204" pitchFamily="34" charset="0"/>
            </a:endParaRPr>
          </a:p>
        </p:txBody>
      </p:sp>
      <p:pic>
        <p:nvPicPr>
          <p:cNvPr id="106" name="Picture 2" descr="image0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22173" y="30554527"/>
            <a:ext cx="14774229" cy="5707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 name="Rounded Rectangular Callout 106"/>
          <p:cNvSpPr/>
          <p:nvPr/>
        </p:nvSpPr>
        <p:spPr>
          <a:xfrm>
            <a:off x="8393039" y="33903939"/>
            <a:ext cx="1203768" cy="312424"/>
          </a:xfrm>
          <a:prstGeom prst="wedgeRoundRectCallout">
            <a:avLst>
              <a:gd name="adj1" fmla="val 75899"/>
              <a:gd name="adj2" fmla="val -104166"/>
              <a:gd name="adj3" fmla="val 16667"/>
            </a:avLst>
          </a:prstGeom>
          <a:solidFill>
            <a:srgbClr val="FFC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800" b="1" dirty="0" smtClean="0"/>
              <a:t>split</a:t>
            </a:r>
            <a:endParaRPr lang="en-US" sz="1800" b="1" dirty="0"/>
          </a:p>
        </p:txBody>
      </p:sp>
      <p:sp>
        <p:nvSpPr>
          <p:cNvPr id="108" name="Rounded Rectangular Callout 107"/>
          <p:cNvSpPr/>
          <p:nvPr/>
        </p:nvSpPr>
        <p:spPr>
          <a:xfrm>
            <a:off x="8412478" y="35208866"/>
            <a:ext cx="1341121" cy="312424"/>
          </a:xfrm>
          <a:prstGeom prst="wedgeRoundRectCallout">
            <a:avLst>
              <a:gd name="adj1" fmla="val 75899"/>
              <a:gd name="adj2" fmla="val -104166"/>
              <a:gd name="adj3" fmla="val 16667"/>
            </a:avLst>
          </a:prstGeom>
          <a:solidFill>
            <a:srgbClr val="FFC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800" b="1" dirty="0" smtClean="0"/>
              <a:t>reconverge</a:t>
            </a:r>
            <a:endParaRPr lang="en-US" sz="1800" b="1" dirty="0"/>
          </a:p>
        </p:txBody>
      </p:sp>
      <p:sp>
        <p:nvSpPr>
          <p:cNvPr id="109" name="Rectangle 108"/>
          <p:cNvSpPr/>
          <p:nvPr/>
        </p:nvSpPr>
        <p:spPr>
          <a:xfrm>
            <a:off x="1222173" y="36615248"/>
            <a:ext cx="16367125" cy="584775"/>
          </a:xfrm>
          <a:prstGeom prst="rect">
            <a:avLst/>
          </a:prstGeom>
        </p:spPr>
        <p:txBody>
          <a:bodyPr>
            <a:spAutoFit/>
          </a:bodyPr>
          <a:lstStyle/>
          <a:p>
            <a:pPr marL="0" lvl="1">
              <a:spcBef>
                <a:spcPts val="1200"/>
              </a:spcBef>
            </a:pPr>
            <a:r>
              <a:rPr lang="en-US" sz="3200" dirty="0" smtClean="0"/>
              <a:t> 3.</a:t>
            </a:r>
            <a:r>
              <a:rPr lang="en-US" sz="3200" dirty="0" smtClean="0">
                <a:cs typeface="Intel Clear" panose="020B0604020203020204" pitchFamily="34" charset="0"/>
              </a:rPr>
              <a:t>RESET </a:t>
            </a:r>
            <a:r>
              <a:rPr lang="en-US" sz="3200" dirty="0">
                <a:cs typeface="Intel Clear" panose="020B0604020203020204" pitchFamily="34" charset="0"/>
              </a:rPr>
              <a:t>is always active </a:t>
            </a:r>
            <a:r>
              <a:rPr lang="en-US" sz="3200" dirty="0" smtClean="0">
                <a:cs typeface="Intel Clear" panose="020B0604020203020204" pitchFamily="34" charset="0"/>
              </a:rPr>
              <a:t>HIGH</a:t>
            </a:r>
            <a:endParaRPr lang="en-US" sz="3200" dirty="0">
              <a:cs typeface="Intel Clear" panose="020B0604020203020204" pitchFamily="34" charset="0"/>
            </a:endParaRPr>
          </a:p>
        </p:txBody>
      </p:sp>
      <p:pic>
        <p:nvPicPr>
          <p:cNvPr id="112" name="Content Placeholder 3"/>
          <p:cNvPicPr>
            <a:picLocks noChangeAspect="1"/>
          </p:cNvPicPr>
          <p:nvPr/>
        </p:nvPicPr>
        <p:blipFill>
          <a:blip r:embed="rId7"/>
          <a:stretch>
            <a:fillRect/>
          </a:stretch>
        </p:blipFill>
        <p:spPr>
          <a:xfrm>
            <a:off x="739270" y="37296825"/>
            <a:ext cx="15397768" cy="3875680"/>
          </a:xfrm>
          <a:prstGeom prst="rect">
            <a:avLst/>
          </a:prstGeom>
        </p:spPr>
      </p:pic>
      <p:sp>
        <p:nvSpPr>
          <p:cNvPr id="113" name="Rounded Rectangular Callout 112"/>
          <p:cNvSpPr/>
          <p:nvPr/>
        </p:nvSpPr>
        <p:spPr>
          <a:xfrm>
            <a:off x="13667100" y="39750094"/>
            <a:ext cx="1576087" cy="300942"/>
          </a:xfrm>
          <a:prstGeom prst="wedgeRoundRectCallout">
            <a:avLst>
              <a:gd name="adj1" fmla="val 10374"/>
              <a:gd name="adj2" fmla="val -279324"/>
              <a:gd name="adj3" fmla="val 16667"/>
            </a:avLst>
          </a:prstGeom>
          <a:solidFill>
            <a:srgbClr val="FFC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800" b="1" dirty="0"/>
              <a:t>a</a:t>
            </a:r>
            <a:r>
              <a:rPr lang="en-US" sz="1800" b="1" dirty="0" smtClean="0"/>
              <a:t>ctive high</a:t>
            </a:r>
            <a:endParaRPr lang="en-US" sz="1800" b="1" dirty="0"/>
          </a:p>
        </p:txBody>
      </p:sp>
      <p:pic>
        <p:nvPicPr>
          <p:cNvPr id="114" name="Picture 2" descr="image00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991835" y="8092812"/>
            <a:ext cx="14755491" cy="421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5" name="Picture 3" descr="image00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991835" y="12983764"/>
            <a:ext cx="10424150" cy="288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6" name="Picture 115"/>
          <p:cNvPicPr>
            <a:picLocks noChangeAspect="1"/>
          </p:cNvPicPr>
          <p:nvPr/>
        </p:nvPicPr>
        <p:blipFill>
          <a:blip r:embed="rId10"/>
          <a:stretch>
            <a:fillRect/>
          </a:stretch>
        </p:blipFill>
        <p:spPr>
          <a:xfrm>
            <a:off x="16991835" y="16713942"/>
            <a:ext cx="10424150" cy="3496095"/>
          </a:xfrm>
          <a:prstGeom prst="rect">
            <a:avLst/>
          </a:prstGeom>
        </p:spPr>
      </p:pic>
      <p:pic>
        <p:nvPicPr>
          <p:cNvPr id="117" name="Picture 2" descr="image003"/>
          <p:cNvPicPr>
            <a:picLocks noChangeAspect="1" noChangeArrowheads="1"/>
          </p:cNvPicPr>
          <p:nvPr/>
        </p:nvPicPr>
        <p:blipFill>
          <a:blip r:embed="rId11" cstate="screen">
            <a:extLst>
              <a:ext uri="{28A0092B-C50C-407E-A947-70E740481C1C}">
                <a14:useLocalDpi xmlns:a14="http://schemas.microsoft.com/office/drawing/2010/main" val="0"/>
              </a:ext>
            </a:extLst>
          </a:blip>
          <a:srcRect/>
          <a:stretch>
            <a:fillRect/>
          </a:stretch>
        </p:blipFill>
        <p:spPr bwMode="auto">
          <a:xfrm>
            <a:off x="16773095" y="20880689"/>
            <a:ext cx="15079419" cy="409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8" name="Rounded Rectangular Callout 117"/>
          <p:cNvSpPr/>
          <p:nvPr/>
        </p:nvSpPr>
        <p:spPr>
          <a:xfrm>
            <a:off x="17751001" y="24329584"/>
            <a:ext cx="2130014" cy="300942"/>
          </a:xfrm>
          <a:prstGeom prst="wedgeRoundRectCallout">
            <a:avLst>
              <a:gd name="adj1" fmla="val -35357"/>
              <a:gd name="adj2" fmla="val -332944"/>
              <a:gd name="adj3" fmla="val 16667"/>
            </a:avLst>
          </a:prstGeom>
          <a:solidFill>
            <a:srgbClr val="FFC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800" b="1" dirty="0" smtClean="0"/>
              <a:t>Reset domain 1</a:t>
            </a:r>
            <a:endParaRPr lang="en-US" sz="1800" b="1" dirty="0"/>
          </a:p>
        </p:txBody>
      </p:sp>
      <p:sp>
        <p:nvSpPr>
          <p:cNvPr id="119" name="Rounded Rectangular Callout 118"/>
          <p:cNvSpPr/>
          <p:nvPr/>
        </p:nvSpPr>
        <p:spPr>
          <a:xfrm>
            <a:off x="27961004" y="24132550"/>
            <a:ext cx="1991004" cy="316636"/>
          </a:xfrm>
          <a:prstGeom prst="wedgeRoundRectCallout">
            <a:avLst>
              <a:gd name="adj1" fmla="val 19559"/>
              <a:gd name="adj2" fmla="val -297197"/>
              <a:gd name="adj3" fmla="val 16667"/>
            </a:avLst>
          </a:prstGeom>
          <a:solidFill>
            <a:srgbClr val="FFC000"/>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800" b="1" dirty="0" smtClean="0">
                <a:solidFill>
                  <a:schemeClr val="tx1"/>
                </a:solidFill>
              </a:rPr>
              <a:t>Reset domain 2</a:t>
            </a:r>
            <a:endParaRPr lang="en-US" sz="1800" b="1" dirty="0">
              <a:solidFill>
                <a:schemeClr val="tx1"/>
              </a:solidFill>
            </a:endParaRPr>
          </a:p>
        </p:txBody>
      </p:sp>
      <p:sp>
        <p:nvSpPr>
          <p:cNvPr id="120" name="Text Placeholder 244"/>
          <p:cNvSpPr>
            <a:spLocks noGrp="1"/>
          </p:cNvSpPr>
          <p:nvPr>
            <p:ph type="body" sz="quarter" idx="11"/>
          </p:nvPr>
        </p:nvSpPr>
        <p:spPr>
          <a:xfrm>
            <a:off x="1169612" y="23329156"/>
            <a:ext cx="15449116" cy="820596"/>
          </a:xfrm>
        </p:spPr>
        <p:txBody>
          <a:bodyPr/>
          <a:lstStyle/>
          <a:p>
            <a:pPr algn="l"/>
            <a:r>
              <a:rPr lang="en-US" dirty="0" smtClean="0"/>
              <a:t>Evidence:</a:t>
            </a:r>
            <a:r>
              <a:rPr lang="en-US" dirty="0"/>
              <a:t> Additional </a:t>
            </a:r>
            <a:r>
              <a:rPr lang="en-US" dirty="0" smtClean="0"/>
              <a:t>Metastability </a:t>
            </a:r>
            <a:r>
              <a:rPr lang="en-US" dirty="0"/>
              <a:t>Risk Uncovered</a:t>
            </a:r>
          </a:p>
        </p:txBody>
      </p:sp>
      <p:graphicFrame>
        <p:nvGraphicFramePr>
          <p:cNvPr id="122" name="Table 121"/>
          <p:cNvGraphicFramePr>
            <a:graphicFrameLocks noGrp="1"/>
          </p:cNvGraphicFramePr>
          <p:nvPr>
            <p:extLst>
              <p:ext uri="{D42A27DB-BD31-4B8C-83A1-F6EECF244321}">
                <p14:modId xmlns:p14="http://schemas.microsoft.com/office/powerpoint/2010/main" val="3571599513"/>
              </p:ext>
            </p:extLst>
          </p:nvPr>
        </p:nvGraphicFramePr>
        <p:xfrm>
          <a:off x="25263664" y="34454649"/>
          <a:ext cx="6485406" cy="3729488"/>
        </p:xfrm>
        <a:graphic>
          <a:graphicData uri="http://schemas.openxmlformats.org/drawingml/2006/table">
            <a:tbl>
              <a:tblPr firstRow="1" firstCol="1" bandRow="1">
                <a:tableStyleId>{5DA37D80-6434-44D0-A028-1B22A696006F}</a:tableStyleId>
              </a:tblPr>
              <a:tblGrid>
                <a:gridCol w="1345570"/>
                <a:gridCol w="1523500"/>
                <a:gridCol w="1808168"/>
                <a:gridCol w="1808168"/>
              </a:tblGrid>
              <a:tr h="277745">
                <a:tc>
                  <a:txBody>
                    <a:bodyPr/>
                    <a:lstStyle/>
                    <a:p>
                      <a:pPr marL="0" marR="0">
                        <a:spcBef>
                          <a:spcPts val="0"/>
                        </a:spcBef>
                        <a:spcAft>
                          <a:spcPts val="0"/>
                        </a:spcAft>
                      </a:pPr>
                      <a:r>
                        <a:rPr lang="en-US" sz="1600" dirty="0">
                          <a:effectLst/>
                          <a:latin typeface="+mn-lt"/>
                        </a:rPr>
                        <a:t> </a:t>
                      </a:r>
                      <a:r>
                        <a:rPr lang="en-US" sz="1600" dirty="0" smtClean="0">
                          <a:effectLst/>
                          <a:latin typeface="+mn-lt"/>
                        </a:rPr>
                        <a:t>Partition</a:t>
                      </a:r>
                      <a:endParaRPr lang="en-US" sz="1600" dirty="0">
                        <a:effectLst/>
                        <a:latin typeface="+mn-lt"/>
                        <a:ea typeface="Calibri" panose="020F0502020204030204" pitchFamily="34" charset="0"/>
                      </a:endParaRPr>
                    </a:p>
                  </a:txBody>
                  <a:tcPr marL="68580" marR="68580" marT="0" marB="0" anchor="ctr">
                    <a:solidFill>
                      <a:schemeClr val="accent6">
                        <a:lumMod val="60000"/>
                        <a:lumOff val="40000"/>
                      </a:schemeClr>
                    </a:solidFill>
                  </a:tcPr>
                </a:tc>
                <a:tc>
                  <a:txBody>
                    <a:bodyPr/>
                    <a:lstStyle/>
                    <a:p>
                      <a:pPr marL="0" marR="0" algn="ctr">
                        <a:spcBef>
                          <a:spcPts val="0"/>
                        </a:spcBef>
                        <a:spcAft>
                          <a:spcPts val="0"/>
                        </a:spcAft>
                      </a:pPr>
                      <a:r>
                        <a:rPr lang="en-US" sz="1600" dirty="0" smtClean="0">
                          <a:effectLst/>
                          <a:latin typeface="+mn-lt"/>
                        </a:rPr>
                        <a:t>#Cell</a:t>
                      </a:r>
                      <a:r>
                        <a:rPr lang="en-US" sz="1600" baseline="0" dirty="0" smtClean="0">
                          <a:effectLst/>
                          <a:latin typeface="+mn-lt"/>
                        </a:rPr>
                        <a:t> Count</a:t>
                      </a:r>
                      <a:endParaRPr lang="en-US" sz="1600" dirty="0">
                        <a:effectLst/>
                        <a:latin typeface="+mn-lt"/>
                        <a:ea typeface="Calibri" panose="020F0502020204030204" pitchFamily="34" charset="0"/>
                      </a:endParaRPr>
                    </a:p>
                  </a:txBody>
                  <a:tcPr marL="68580" marR="68580" marT="0" marB="0" anchor="ctr">
                    <a:solidFill>
                      <a:schemeClr val="accent6">
                        <a:lumMod val="60000"/>
                        <a:lumOff val="40000"/>
                      </a:schemeClr>
                    </a:solidFill>
                  </a:tcPr>
                </a:tc>
                <a:tc>
                  <a:txBody>
                    <a:bodyPr/>
                    <a:lstStyle/>
                    <a:p>
                      <a:pPr marL="0" marR="0" algn="ctr">
                        <a:spcBef>
                          <a:spcPts val="0"/>
                        </a:spcBef>
                        <a:spcAft>
                          <a:spcPts val="0"/>
                        </a:spcAft>
                      </a:pPr>
                      <a:r>
                        <a:rPr lang="en-US" sz="1600" dirty="0" smtClean="0">
                          <a:effectLst/>
                          <a:latin typeface="+mn-lt"/>
                          <a:ea typeface="Calibri" panose="020F0502020204030204" pitchFamily="34" charset="0"/>
                        </a:rPr>
                        <a:t>Number of SIPs</a:t>
                      </a:r>
                      <a:endParaRPr lang="en-US" sz="1600" dirty="0">
                        <a:effectLst/>
                        <a:latin typeface="+mn-lt"/>
                        <a:ea typeface="Calibri" panose="020F0502020204030204" pitchFamily="34" charset="0"/>
                      </a:endParaRPr>
                    </a:p>
                  </a:txBody>
                  <a:tcPr marL="68580" marR="68580" marT="0" marB="0" anchor="ctr">
                    <a:solidFill>
                      <a:schemeClr val="accent6">
                        <a:lumMod val="60000"/>
                        <a:lumOff val="40000"/>
                      </a:schemeClr>
                    </a:solidFill>
                  </a:tcPr>
                </a:tc>
                <a:tc>
                  <a:txBody>
                    <a:bodyPr/>
                    <a:lstStyle/>
                    <a:p>
                      <a:pPr marL="0" marR="0" algn="ctr">
                        <a:spcBef>
                          <a:spcPts val="0"/>
                        </a:spcBef>
                        <a:spcAft>
                          <a:spcPts val="0"/>
                        </a:spcAft>
                      </a:pPr>
                      <a:r>
                        <a:rPr lang="en-US" sz="1600" dirty="0" smtClean="0">
                          <a:effectLst/>
                          <a:latin typeface="+mn-lt"/>
                        </a:rPr>
                        <a:t>Number of HIPs</a:t>
                      </a:r>
                      <a:endParaRPr lang="en-US" sz="1600" dirty="0">
                        <a:effectLst/>
                        <a:latin typeface="+mn-lt"/>
                        <a:ea typeface="Calibri" panose="020F0502020204030204" pitchFamily="34" charset="0"/>
                      </a:endParaRPr>
                    </a:p>
                  </a:txBody>
                  <a:tcPr marL="68580" marR="68580" marT="0" marB="0" anchor="ctr">
                    <a:solidFill>
                      <a:schemeClr val="accent6">
                        <a:lumMod val="60000"/>
                        <a:lumOff val="40000"/>
                      </a:schemeClr>
                    </a:solidFill>
                  </a:tcPr>
                </a:tc>
              </a:tr>
              <a:tr h="793977">
                <a:tc>
                  <a:txBody>
                    <a:bodyPr/>
                    <a:lstStyle/>
                    <a:p>
                      <a:pPr marL="0" marR="0">
                        <a:spcBef>
                          <a:spcPts val="0"/>
                        </a:spcBef>
                        <a:spcAft>
                          <a:spcPts val="0"/>
                        </a:spcAft>
                      </a:pPr>
                      <a:r>
                        <a:rPr lang="en-US" sz="1800" dirty="0" err="1" smtClean="0">
                          <a:effectLst/>
                          <a:latin typeface="+mn-lt"/>
                        </a:rPr>
                        <a:t>aux_logic</a:t>
                      </a:r>
                      <a:endParaRPr lang="en-US" sz="1800" dirty="0">
                        <a:effectLst/>
                        <a:latin typeface="+mn-lt"/>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800" dirty="0">
                          <a:effectLst/>
                          <a:latin typeface="+mn-lt"/>
                        </a:rPr>
                        <a:t>2577</a:t>
                      </a:r>
                      <a:endParaRPr lang="en-US" sz="1800" dirty="0">
                        <a:effectLst/>
                        <a:latin typeface="+mn-lt"/>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800" dirty="0" smtClean="0">
                          <a:effectLst/>
                          <a:latin typeface="+mn-lt"/>
                          <a:ea typeface="Calibri" panose="020F0502020204030204" pitchFamily="34" charset="0"/>
                        </a:rPr>
                        <a:t>7</a:t>
                      </a:r>
                      <a:endParaRPr lang="en-US" sz="1800" dirty="0">
                        <a:effectLst/>
                        <a:latin typeface="+mn-lt"/>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800" dirty="0" smtClean="0">
                          <a:effectLst/>
                          <a:latin typeface="+mn-lt"/>
                        </a:rPr>
                        <a:t>0</a:t>
                      </a:r>
                      <a:endParaRPr lang="en-US" sz="1800" dirty="0">
                        <a:effectLst/>
                        <a:latin typeface="+mn-lt"/>
                        <a:ea typeface="Calibri" panose="020F0502020204030204" pitchFamily="34" charset="0"/>
                      </a:endParaRPr>
                    </a:p>
                  </a:txBody>
                  <a:tcPr marL="68580" marR="68580" marT="0" marB="0" anchor="ctr"/>
                </a:tc>
              </a:tr>
              <a:tr h="895856">
                <a:tc>
                  <a:txBody>
                    <a:bodyPr/>
                    <a:lstStyle/>
                    <a:p>
                      <a:pPr marL="0" marR="0">
                        <a:spcBef>
                          <a:spcPts val="0"/>
                        </a:spcBef>
                        <a:spcAft>
                          <a:spcPts val="0"/>
                        </a:spcAft>
                      </a:pPr>
                      <a:r>
                        <a:rPr lang="en-US" sz="1800" baseline="0" dirty="0" smtClean="0">
                          <a:effectLst/>
                          <a:latin typeface="+mn-lt"/>
                        </a:rPr>
                        <a:t>Fabric</a:t>
                      </a:r>
                      <a:endParaRPr lang="en-US" sz="1800" dirty="0">
                        <a:effectLst/>
                        <a:latin typeface="+mn-lt"/>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800" dirty="0">
                          <a:effectLst/>
                          <a:latin typeface="+mn-lt"/>
                        </a:rPr>
                        <a:t>3108</a:t>
                      </a:r>
                      <a:endParaRPr lang="en-US" sz="1800" dirty="0">
                        <a:effectLst/>
                        <a:latin typeface="+mn-lt"/>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800" dirty="0" smtClean="0">
                          <a:effectLst/>
                          <a:latin typeface="+mn-lt"/>
                          <a:ea typeface="Calibri" panose="020F0502020204030204" pitchFamily="34" charset="0"/>
                        </a:rPr>
                        <a:t>13</a:t>
                      </a:r>
                      <a:endParaRPr lang="en-US" sz="1800" dirty="0">
                        <a:effectLst/>
                        <a:latin typeface="+mn-lt"/>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800" dirty="0" smtClean="0">
                          <a:effectLst/>
                          <a:latin typeface="+mn-lt"/>
                        </a:rPr>
                        <a:t>0</a:t>
                      </a:r>
                      <a:endParaRPr lang="en-US" sz="1800" dirty="0">
                        <a:effectLst/>
                        <a:latin typeface="+mn-lt"/>
                        <a:ea typeface="Calibri" panose="020F0502020204030204" pitchFamily="34" charset="0"/>
                      </a:endParaRPr>
                    </a:p>
                  </a:txBody>
                  <a:tcPr marL="68580" marR="68580" marT="0" marB="0" anchor="ctr"/>
                </a:tc>
              </a:tr>
              <a:tr h="1072580">
                <a:tc>
                  <a:txBody>
                    <a:bodyPr/>
                    <a:lstStyle/>
                    <a:p>
                      <a:pPr marL="0" marR="0">
                        <a:spcBef>
                          <a:spcPts val="0"/>
                        </a:spcBef>
                        <a:spcAft>
                          <a:spcPts val="0"/>
                        </a:spcAft>
                      </a:pPr>
                      <a:r>
                        <a:rPr lang="en-US" sz="1800" baseline="0" dirty="0" smtClean="0">
                          <a:effectLst/>
                          <a:latin typeface="+mn-lt"/>
                          <a:ea typeface="+mn-ea"/>
                        </a:rPr>
                        <a:t>PHY</a:t>
                      </a:r>
                      <a:endParaRPr lang="en-US" sz="1800" dirty="0">
                        <a:effectLst/>
                        <a:latin typeface="+mn-lt"/>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800" dirty="0">
                          <a:effectLst/>
                          <a:latin typeface="+mn-lt"/>
                        </a:rPr>
                        <a:t>3696</a:t>
                      </a:r>
                      <a:endParaRPr lang="en-US" sz="1800" dirty="0">
                        <a:effectLst/>
                        <a:latin typeface="+mn-lt"/>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800" dirty="0" smtClean="0">
                          <a:effectLst/>
                          <a:latin typeface="+mn-lt"/>
                          <a:ea typeface="Calibri" panose="020F0502020204030204" pitchFamily="34" charset="0"/>
                        </a:rPr>
                        <a:t>9</a:t>
                      </a:r>
                      <a:endParaRPr lang="en-US" sz="1800" dirty="0">
                        <a:effectLst/>
                        <a:latin typeface="+mn-lt"/>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800" dirty="0" smtClean="0">
                          <a:effectLst/>
                          <a:latin typeface="+mn-lt"/>
                        </a:rPr>
                        <a:t>5(clock</a:t>
                      </a:r>
                      <a:r>
                        <a:rPr lang="en-US" sz="1800" baseline="0" dirty="0" smtClean="0">
                          <a:effectLst/>
                          <a:latin typeface="+mn-lt"/>
                        </a:rPr>
                        <a:t> compensator, </a:t>
                      </a:r>
                      <a:r>
                        <a:rPr lang="en-US" sz="1800" baseline="0" dirty="0" err="1" smtClean="0">
                          <a:effectLst/>
                          <a:latin typeface="+mn-lt"/>
                        </a:rPr>
                        <a:t>phy</a:t>
                      </a:r>
                      <a:r>
                        <a:rPr lang="en-US" sz="1800" baseline="0" dirty="0" smtClean="0">
                          <a:effectLst/>
                          <a:latin typeface="+mn-lt"/>
                        </a:rPr>
                        <a:t>, clock control unit)</a:t>
                      </a:r>
                      <a:endParaRPr lang="en-US" sz="1800" dirty="0">
                        <a:effectLst/>
                        <a:latin typeface="+mn-lt"/>
                        <a:ea typeface="Calibri" panose="020F0502020204030204" pitchFamily="34" charset="0"/>
                      </a:endParaRPr>
                    </a:p>
                  </a:txBody>
                  <a:tcPr marL="68580" marR="68580" marT="0" marB="0" anchor="ctr"/>
                </a:tc>
              </a:tr>
              <a:tr h="664630">
                <a:tc>
                  <a:txBody>
                    <a:bodyPr/>
                    <a:lstStyle/>
                    <a:p>
                      <a:pPr marL="0" marR="0">
                        <a:spcBef>
                          <a:spcPts val="0"/>
                        </a:spcBef>
                        <a:spcAft>
                          <a:spcPts val="0"/>
                        </a:spcAft>
                      </a:pPr>
                      <a:r>
                        <a:rPr lang="en-US" sz="1800" baseline="0" dirty="0" smtClean="0">
                          <a:effectLst/>
                          <a:latin typeface="+mn-lt"/>
                        </a:rPr>
                        <a:t>Controller</a:t>
                      </a:r>
                      <a:endParaRPr lang="en-US" sz="1800" dirty="0">
                        <a:effectLst/>
                        <a:latin typeface="+mn-lt"/>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800" dirty="0">
                          <a:effectLst/>
                          <a:latin typeface="+mn-lt"/>
                        </a:rPr>
                        <a:t>17554</a:t>
                      </a:r>
                      <a:endParaRPr lang="en-US" sz="1800" dirty="0">
                        <a:effectLst/>
                        <a:latin typeface="+mn-lt"/>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800" dirty="0" smtClean="0">
                          <a:effectLst/>
                          <a:latin typeface="+mn-lt"/>
                          <a:ea typeface="Calibri" panose="020F0502020204030204" pitchFamily="34" charset="0"/>
                        </a:rPr>
                        <a:t>16</a:t>
                      </a:r>
                      <a:endParaRPr lang="en-US" sz="1800" dirty="0">
                        <a:effectLst/>
                        <a:latin typeface="+mn-lt"/>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800" dirty="0" smtClean="0">
                          <a:effectLst/>
                          <a:latin typeface="+mn-lt"/>
                        </a:rPr>
                        <a:t>18(</a:t>
                      </a:r>
                      <a:r>
                        <a:rPr lang="en-US" sz="1800" baseline="0" dirty="0" smtClean="0">
                          <a:effectLst/>
                          <a:latin typeface="+mn-lt"/>
                        </a:rPr>
                        <a:t>HIPs)</a:t>
                      </a:r>
                      <a:endParaRPr lang="en-US" sz="1800" dirty="0">
                        <a:effectLst/>
                        <a:latin typeface="+mn-lt"/>
                        <a:ea typeface="Calibri" panose="020F0502020204030204" pitchFamily="34" charset="0"/>
                      </a:endParaRPr>
                    </a:p>
                  </a:txBody>
                  <a:tcPr marL="68580" marR="68580" marT="0" marB="0" anchor="ctr"/>
                </a:tc>
              </a:tr>
            </a:tbl>
          </a:graphicData>
        </a:graphic>
      </p:graphicFrame>
      <p:pic>
        <p:nvPicPr>
          <p:cNvPr id="53" name="Picture 52"/>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6991835" y="25596547"/>
            <a:ext cx="14285334" cy="5447983"/>
          </a:xfrm>
          <a:prstGeom prst="rect">
            <a:avLst/>
          </a:prstGeom>
          <a:noFill/>
        </p:spPr>
      </p:pic>
      <p:sp>
        <p:nvSpPr>
          <p:cNvPr id="3" name="Rectangle 2"/>
          <p:cNvSpPr/>
          <p:nvPr/>
        </p:nvSpPr>
        <p:spPr>
          <a:xfrm>
            <a:off x="21804924" y="25596548"/>
            <a:ext cx="516218" cy="5826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itle 1"/>
          <p:cNvSpPr txBox="1">
            <a:spLocks/>
          </p:cNvSpPr>
          <p:nvPr/>
        </p:nvSpPr>
        <p:spPr>
          <a:xfrm>
            <a:off x="14419726" y="24884936"/>
            <a:ext cx="12952535" cy="1158240"/>
          </a:xfrm>
          <a:prstGeom prst="rect">
            <a:avLst/>
          </a:prstGeom>
        </p:spPr>
        <p:txBody>
          <a:bodyPr/>
          <a:lstStyle>
            <a:lvl1pPr algn="ctr" defTabSz="4507640" rtl="0" eaLnBrk="1" latinLnBrk="0" hangingPunct="1">
              <a:spcBef>
                <a:spcPct val="0"/>
              </a:spcBef>
              <a:buNone/>
              <a:defRPr sz="9000" kern="1200">
                <a:solidFill>
                  <a:schemeClr val="bg1"/>
                </a:solidFill>
                <a:latin typeface="Trebuchet MS" pitchFamily="34" charset="0"/>
                <a:ea typeface="+mj-ea"/>
                <a:cs typeface="+mj-cs"/>
              </a:defRPr>
            </a:lvl1pPr>
          </a:lstStyle>
          <a:p>
            <a:r>
              <a:rPr lang="en-US" sz="4100" b="1" u="sng" dirty="0">
                <a:solidFill>
                  <a:schemeClr val="accent5">
                    <a:lumMod val="50000"/>
                  </a:schemeClr>
                </a:solidFill>
                <a:latin typeface="+mn-lt"/>
                <a:ea typeface="+mn-ea"/>
                <a:cs typeface="+mn-cs"/>
              </a:rPr>
              <a:t>Comparison on the reset coverage</a:t>
            </a:r>
            <a:r>
              <a:rPr lang="en-US" dirty="0" smtClean="0"/>
              <a:t/>
            </a:r>
            <a:br>
              <a:rPr lang="en-US" dirty="0" smtClean="0"/>
            </a:br>
            <a:endParaRPr lang="en-US" dirty="0"/>
          </a:p>
        </p:txBody>
      </p:sp>
    </p:spTree>
    <p:extLst>
      <p:ext uri="{BB962C8B-B14F-4D97-AF65-F5344CB8AC3E}">
        <p14:creationId xmlns:p14="http://schemas.microsoft.com/office/powerpoint/2010/main" val="2315783993"/>
      </p:ext>
    </p:extLst>
  </p:cSld>
  <p:clrMapOvr>
    <a:masterClrMapping/>
  </p:clrMapOvr>
  <p:timing>
    <p:tnLst>
      <p:par>
        <p:cTn id="1" dur="indefinite" restart="never" nodeType="tmRoot"/>
      </p:par>
    </p:tnLst>
  </p:timing>
</p:sld>
</file>

<file path=ppt/theme/theme1.xml><?xml version="1.0" encoding="utf-8"?>
<a:theme xmlns:a="http://schemas.openxmlformats.org/drawingml/2006/main" name="PosterPresentations.com-91CMx122CM">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PosterPresentations.com-91CMx122CM</Template>
  <TotalTime>10378</TotalTime>
  <Words>353</Words>
  <Application>Microsoft Office PowerPoint</Application>
  <PresentationFormat>Custom</PresentationFormat>
  <Paragraphs>76</Paragraphs>
  <Slides>1</Slides>
  <Notes>1</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1</vt:i4>
      </vt:variant>
    </vt:vector>
  </HeadingPairs>
  <TitlesOfParts>
    <vt:vector size="8" baseType="lpstr">
      <vt:lpstr>Arial</vt:lpstr>
      <vt:lpstr>Calibri</vt:lpstr>
      <vt:lpstr>Intel Clear</vt:lpstr>
      <vt:lpstr>Trebuchet MS</vt:lpstr>
      <vt:lpstr>PosterPresentations.com-91CMx122CM</vt:lpstr>
      <vt:lpstr>Classic - Wide Center</vt:lpstr>
      <vt:lpstr>Image</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cp:keywords>CTPClassification=CTP_NT</cp:keywords>
  <dc:description>This template is the property of PosterPresentations.com. Call us if you need help with this poster template._x000d_
1-866-649-3004           _x000d_
 (c)PosterPresentations.com</dc:description>
  <cp:lastModifiedBy>Sinha, Rohit Kumar</cp:lastModifiedBy>
  <cp:revision>51</cp:revision>
  <dcterms:created xsi:type="dcterms:W3CDTF">2012-02-10T00:16:25Z</dcterms:created>
  <dcterms:modified xsi:type="dcterms:W3CDTF">2019-05-17T08:51:20Z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5a9805ef-13fe-4daf-b9b2-5450b1521438</vt:lpwstr>
  </property>
  <property fmtid="{D5CDD505-2E9C-101B-9397-08002B2CF9AE}" pid="3" name="CTP_TimeStamp">
    <vt:lpwstr>2019-05-13 06:00:45Z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